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23"/>
  </p:notesMasterIdLst>
  <p:sldIdLst>
    <p:sldId id="290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291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76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ns Light" panose="020B0306030504020204" pitchFamily="34" charset="0"/>
      <p:regular r:id="rId28"/>
      <p:italic r:id="rId2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tto, Sebastian" initials="OS" lastIdx="11" clrIdx="0">
    <p:extLst>
      <p:ext uri="{19B8F6BF-5375-455C-9EA6-DF929625EA0E}">
        <p15:presenceInfo xmlns:p15="http://schemas.microsoft.com/office/powerpoint/2012/main" userId="Otto, Sebastian" providerId="None"/>
      </p:ext>
    </p:extLst>
  </p:cmAuthor>
  <p:cmAuthor id="2" name="Pia Buchleither" initials="PB" lastIdx="2" clrIdx="1">
    <p:extLst>
      <p:ext uri="{19B8F6BF-5375-455C-9EA6-DF929625EA0E}">
        <p15:presenceInfo xmlns:p15="http://schemas.microsoft.com/office/powerpoint/2012/main" userId="S-1-5-21-3217960194-3952523449-3313152280-1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F5B"/>
    <a:srgbClr val="3FAB27"/>
    <a:srgbClr val="E3E4E4"/>
    <a:srgbClr val="FFDC46"/>
    <a:srgbClr val="707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75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E0B23-8E7B-F340-AEC6-1342ECD6AE7A}" type="datetimeFigureOut">
              <a:t>20.09.2022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67B35-7E3E-3649-BC7C-1B8F5B2A5CB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07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8D35E35-CE15-4E70-9978-F93D02C9E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959" y="1110535"/>
            <a:ext cx="13346798" cy="5747465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A07CD2-E3F9-46D2-B186-93D198A5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22.09.2022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6370AA-15D6-4432-B68E-B2F07AE5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5D2632-43BC-46BB-9D18-4CF37C4D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3BF7D33A-E54C-40A9-8F59-AB31DCFA7A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5720" y="1617519"/>
            <a:ext cx="5220280" cy="1655762"/>
          </a:xfrm>
        </p:spPr>
        <p:txBody>
          <a:bodyPr/>
          <a:lstStyle>
            <a:lvl1pPr marL="0" indent="0" algn="l">
              <a:buNone/>
              <a:defRPr sz="2350">
                <a:solidFill>
                  <a:srgbClr val="70717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84165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24712-93B4-4934-B3FF-D676377CD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440" y="1605956"/>
            <a:ext cx="10440000" cy="621680"/>
          </a:xfrm>
        </p:spPr>
        <p:txBody>
          <a:bodyPr/>
          <a:lstStyle>
            <a:lvl1pPr>
              <a:defRPr>
                <a:solidFill>
                  <a:srgbClr val="707173"/>
                </a:solidFill>
              </a:defRPr>
            </a:lvl1pPr>
          </a:lstStyle>
          <a:p>
            <a:r>
              <a:rPr lang="de-DE" dirty="0" err="1"/>
              <a:t>Kapitelheadline</a:t>
            </a:r>
            <a:r>
              <a:rPr lang="de-DE" dirty="0"/>
              <a:t>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A66980-9BE3-4EA5-B74A-729F0752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7FD610-7574-4308-8200-FA2F37B85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224CD1-0FA3-4641-880A-18CCD7D5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44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05A4068-E8F8-324B-BF12-1ADAEA5437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5440" y="1566002"/>
            <a:ext cx="10440000" cy="62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350" b="0" i="0">
                <a:solidFill>
                  <a:srgbClr val="70717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3200">
                <a:latin typeface="+mj-lt"/>
              </a:defRPr>
            </a:lvl2pPr>
            <a:lvl3pPr marL="914377" indent="0">
              <a:buNone/>
              <a:defRPr sz="3200">
                <a:latin typeface="+mj-lt"/>
              </a:defRPr>
            </a:lvl3pPr>
            <a:lvl4pPr marL="1371566" indent="0">
              <a:buNone/>
              <a:defRPr sz="3200">
                <a:latin typeface="+mj-lt"/>
              </a:defRPr>
            </a:lvl4pPr>
            <a:lvl5pPr marL="1828754" indent="0">
              <a:buNone/>
              <a:defRPr sz="3200">
                <a:latin typeface="+mj-lt"/>
              </a:defRPr>
            </a:lvl5pPr>
          </a:lstStyle>
          <a:p>
            <a:pPr lvl="0"/>
            <a:r>
              <a:rPr lang="de-DE" dirty="0"/>
              <a:t>Kapitelheadline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9D280EF9-A5F6-F448-9733-DF6ACF78C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5440" y="2188802"/>
            <a:ext cx="10440000" cy="379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50" b="0" i="0">
                <a:solidFill>
                  <a:srgbClr val="70717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3200">
                <a:latin typeface="+mj-lt"/>
              </a:defRPr>
            </a:lvl2pPr>
            <a:lvl3pPr marL="914377" indent="0">
              <a:buNone/>
              <a:defRPr sz="3200">
                <a:latin typeface="+mj-lt"/>
              </a:defRPr>
            </a:lvl3pPr>
            <a:lvl4pPr marL="1371566" indent="0">
              <a:buNone/>
              <a:defRPr sz="3200">
                <a:latin typeface="+mj-lt"/>
              </a:defRPr>
            </a:lvl4pPr>
            <a:lvl5pPr marL="1828754" indent="0">
              <a:buNone/>
              <a:defRPr sz="3200">
                <a:latin typeface="+mj-lt"/>
              </a:defRPr>
            </a:lvl5pPr>
          </a:lstStyle>
          <a:p>
            <a:pPr lvl="0"/>
            <a:r>
              <a:rPr lang="de-DE" dirty="0"/>
              <a:t>Textbereich</a:t>
            </a: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9F82546F-ABBD-4B94-9673-4918C238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" y="6474875"/>
            <a:ext cx="1440000" cy="230400"/>
          </a:xfrm>
        </p:spPr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675DA078-1D61-4950-8B3F-9ECC07B74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0000" y="6474875"/>
            <a:ext cx="8590880" cy="230400"/>
          </a:xfrm>
        </p:spPr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1E07DC9C-22EA-404D-957C-B63D5963AB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390880" y="6474875"/>
            <a:ext cx="1440000" cy="230400"/>
          </a:xfrm>
        </p:spPr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5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F5DEA-F80E-4BAF-94F9-301ADA2287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40" y="1989000"/>
            <a:ext cx="10440000" cy="2880000"/>
          </a:xfrm>
        </p:spPr>
        <p:txBody>
          <a:bodyPr anchor="t" anchorCtr="0"/>
          <a:lstStyle>
            <a:lvl1pPr algn="l">
              <a:defRPr sz="2350">
                <a:solidFill>
                  <a:srgbClr val="707173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A07CD2-E3F9-46D2-B186-93D198A5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6370AA-15D6-4432-B68E-B2F07AE5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5D2632-43BC-46BB-9D18-4CF37C4D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617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zwische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CA62648-DBC1-4510-9EDD-614D690DE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399" y="1110535"/>
            <a:ext cx="13346798" cy="5747465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A07CD2-E3F9-46D2-B186-93D198A5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6370AA-15D6-4432-B68E-B2F07AE5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5D2632-43BC-46BB-9D18-4CF37C4D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4C239E4-76FA-4C05-BD1A-C58E30764537}"/>
              </a:ext>
            </a:extLst>
          </p:cNvPr>
          <p:cNvSpPr/>
          <p:nvPr userDrawn="1"/>
        </p:nvSpPr>
        <p:spPr>
          <a:xfrm>
            <a:off x="0" y="1175084"/>
            <a:ext cx="12192000" cy="568291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6CDE297F-1589-4898-A005-3A6DF2D973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5720" y="1617519"/>
            <a:ext cx="5220280" cy="1655762"/>
          </a:xfrm>
        </p:spPr>
        <p:txBody>
          <a:bodyPr/>
          <a:lstStyle>
            <a:lvl1pPr marL="0" indent="0" algn="l">
              <a:buNone/>
              <a:defRPr sz="2350">
                <a:solidFill>
                  <a:srgbClr val="70717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Kapitelzwischentitel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213734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eite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947D1-0621-4B64-BD05-1BA2EBE55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9173" y="1617520"/>
            <a:ext cx="10440000" cy="621680"/>
          </a:xfrm>
        </p:spPr>
        <p:txBody>
          <a:bodyPr/>
          <a:lstStyle>
            <a:lvl1pPr>
              <a:defRPr>
                <a:solidFill>
                  <a:srgbClr val="707173"/>
                </a:solidFill>
              </a:defRPr>
            </a:lvl1pPr>
          </a:lstStyle>
          <a:p>
            <a:r>
              <a:rPr lang="de-DE" dirty="0"/>
              <a:t>Kapitelheadline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90A9BB-4D0A-45F5-9C5A-6D57C93CA0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6000" y="2239200"/>
            <a:ext cx="10440000" cy="3798716"/>
          </a:xfrm>
        </p:spPr>
        <p:txBody>
          <a:bodyPr/>
          <a:lstStyle>
            <a:lvl1pPr>
              <a:defRPr sz="1750">
                <a:solidFill>
                  <a:srgbClr val="707173"/>
                </a:solidFill>
              </a:defRPr>
            </a:lvl1pPr>
            <a:lvl2pPr>
              <a:defRPr sz="1550">
                <a:solidFill>
                  <a:srgbClr val="707173"/>
                </a:solidFill>
              </a:defRPr>
            </a:lvl2pPr>
            <a:lvl3pPr>
              <a:defRPr sz="1150">
                <a:solidFill>
                  <a:srgbClr val="707173"/>
                </a:solidFill>
              </a:defRPr>
            </a:lvl3pPr>
            <a:lvl4pPr>
              <a:defRPr sz="950">
                <a:solidFill>
                  <a:srgbClr val="707173"/>
                </a:solidFill>
              </a:defRPr>
            </a:lvl4pPr>
            <a:lvl5pPr>
              <a:defRPr>
                <a:solidFill>
                  <a:srgbClr val="707173"/>
                </a:solidFill>
              </a:defRPr>
            </a:lvl5pPr>
            <a:lvl6pPr>
              <a:defRPr>
                <a:solidFill>
                  <a:srgbClr val="707173"/>
                </a:solidFill>
              </a:defRPr>
            </a:lvl6pPr>
          </a:lstStyle>
          <a:p>
            <a:pPr lvl="0"/>
            <a:r>
              <a:rPr lang="de-DE" dirty="0"/>
              <a:t>Erste Ebene 17,5pt</a:t>
            </a:r>
          </a:p>
          <a:p>
            <a:pPr lvl="1"/>
            <a:r>
              <a:rPr lang="de-DE" dirty="0"/>
              <a:t>Zweite Ebene 15,5pt</a:t>
            </a:r>
          </a:p>
          <a:p>
            <a:pPr lvl="2"/>
            <a:r>
              <a:rPr lang="de-DE" dirty="0"/>
              <a:t>Dritte Ebene 11,5pt</a:t>
            </a:r>
          </a:p>
          <a:p>
            <a:pPr lvl="3"/>
            <a:r>
              <a:rPr lang="de-DE" dirty="0"/>
              <a:t>Vierte Ebene 9,5pt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13DFEA-A3AB-4BD3-A07E-2D12804D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21BB7-0BD3-4AC0-AEAB-74AD937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5ECCBB-19F7-4CB9-8717-E5EEEEBC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15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eite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947D1-0621-4B64-BD05-1BA2EBE55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9173" y="1605956"/>
            <a:ext cx="10440000" cy="621680"/>
          </a:xfrm>
        </p:spPr>
        <p:txBody>
          <a:bodyPr/>
          <a:lstStyle>
            <a:lvl1pPr>
              <a:defRPr>
                <a:solidFill>
                  <a:srgbClr val="707173"/>
                </a:solidFill>
              </a:defRPr>
            </a:lvl1pPr>
          </a:lstStyle>
          <a:p>
            <a:r>
              <a:rPr lang="de-DE" dirty="0"/>
              <a:t>Kapitelheadline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90A9BB-4D0A-45F5-9C5A-6D57C93CA0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9173" y="2239200"/>
            <a:ext cx="4902267" cy="3798000"/>
          </a:xfrm>
        </p:spPr>
        <p:txBody>
          <a:bodyPr/>
          <a:lstStyle>
            <a:lvl1pPr>
              <a:defRPr sz="1750">
                <a:solidFill>
                  <a:srgbClr val="707173"/>
                </a:solidFill>
              </a:defRPr>
            </a:lvl1pPr>
            <a:lvl2pPr>
              <a:defRPr sz="1550">
                <a:solidFill>
                  <a:srgbClr val="707173"/>
                </a:solidFill>
              </a:defRPr>
            </a:lvl2pPr>
            <a:lvl3pPr>
              <a:defRPr sz="1150">
                <a:solidFill>
                  <a:srgbClr val="707173"/>
                </a:solidFill>
              </a:defRPr>
            </a:lvl3pPr>
            <a:lvl4pPr>
              <a:defRPr sz="950">
                <a:solidFill>
                  <a:srgbClr val="707173"/>
                </a:solidFill>
              </a:defRPr>
            </a:lvl4pPr>
            <a:lvl5pPr>
              <a:defRPr>
                <a:solidFill>
                  <a:srgbClr val="707173"/>
                </a:solidFill>
              </a:defRPr>
            </a:lvl5pPr>
            <a:lvl6pPr>
              <a:defRPr>
                <a:solidFill>
                  <a:srgbClr val="707173"/>
                </a:solidFill>
              </a:defRPr>
            </a:lvl6pPr>
          </a:lstStyle>
          <a:p>
            <a:pPr lvl="0"/>
            <a:r>
              <a:rPr lang="de-DE" dirty="0"/>
              <a:t>Erste Ebene 17,5pt</a:t>
            </a:r>
          </a:p>
          <a:p>
            <a:pPr lvl="1"/>
            <a:r>
              <a:rPr lang="de-DE" dirty="0"/>
              <a:t>Zweite Ebene 15,5pt</a:t>
            </a:r>
          </a:p>
          <a:p>
            <a:pPr lvl="2"/>
            <a:r>
              <a:rPr lang="de-DE" dirty="0"/>
              <a:t>Dritte Ebene 11,5pt</a:t>
            </a:r>
          </a:p>
          <a:p>
            <a:pPr lvl="3"/>
            <a:r>
              <a:rPr lang="de-DE" dirty="0"/>
              <a:t>Vierte Ebene 9,5pt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13DFEA-A3AB-4BD3-A07E-2D12804D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21BB7-0BD3-4AC0-AEAB-74AD937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5ECCBB-19F7-4CB9-8717-E5EEEEBC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7BDD30C-83DF-4F09-82EC-5B3FE0DC15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19439" y="2239200"/>
            <a:ext cx="4889734" cy="3798000"/>
          </a:xfrm>
        </p:spPr>
        <p:txBody>
          <a:bodyPr/>
          <a:lstStyle>
            <a:lvl1pPr>
              <a:defRPr sz="1750">
                <a:solidFill>
                  <a:srgbClr val="707173"/>
                </a:solidFill>
              </a:defRPr>
            </a:lvl1pPr>
            <a:lvl2pPr>
              <a:defRPr sz="1550">
                <a:solidFill>
                  <a:srgbClr val="707173"/>
                </a:solidFill>
              </a:defRPr>
            </a:lvl2pPr>
            <a:lvl3pPr>
              <a:defRPr sz="1150">
                <a:solidFill>
                  <a:srgbClr val="707173"/>
                </a:solidFill>
              </a:defRPr>
            </a:lvl3pPr>
            <a:lvl4pPr>
              <a:defRPr sz="950">
                <a:solidFill>
                  <a:srgbClr val="707173"/>
                </a:solidFill>
              </a:defRPr>
            </a:lvl4pPr>
            <a:lvl5pPr>
              <a:defRPr>
                <a:solidFill>
                  <a:srgbClr val="707173"/>
                </a:solidFill>
              </a:defRPr>
            </a:lvl5pPr>
            <a:lvl6pPr>
              <a:defRPr>
                <a:solidFill>
                  <a:srgbClr val="707173"/>
                </a:solidFill>
              </a:defRPr>
            </a:lvl6pPr>
          </a:lstStyle>
          <a:p>
            <a:pPr lvl="0"/>
            <a:r>
              <a:rPr lang="de-DE" dirty="0"/>
              <a:t>Erste Ebene 17,5pt</a:t>
            </a:r>
          </a:p>
          <a:p>
            <a:pPr lvl="1"/>
            <a:r>
              <a:rPr lang="de-DE" dirty="0"/>
              <a:t>Zweite Ebene 15,5pt</a:t>
            </a:r>
          </a:p>
          <a:p>
            <a:pPr lvl="2"/>
            <a:r>
              <a:rPr lang="de-DE" dirty="0"/>
              <a:t>Dritte Ebene 11,5pt</a:t>
            </a:r>
          </a:p>
          <a:p>
            <a:pPr lvl="3"/>
            <a:r>
              <a:rPr lang="de-DE" dirty="0"/>
              <a:t>Vierte Ebene 9,5pt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88AD5A-E928-4E87-80A8-548035D661DC}"/>
              </a:ext>
            </a:extLst>
          </p:cNvPr>
          <p:cNvSpPr txBox="1"/>
          <p:nvPr userDrawn="1"/>
        </p:nvSpPr>
        <p:spPr>
          <a:xfrm>
            <a:off x="6430933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256BC02-513F-41C1-8952-26C0B0BA460B}"/>
              </a:ext>
            </a:extLst>
          </p:cNvPr>
          <p:cNvSpPr txBox="1"/>
          <p:nvPr userDrawn="1"/>
        </p:nvSpPr>
        <p:spPr>
          <a:xfrm>
            <a:off x="6430933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4E902-F028-4D21-B632-1F8EC2102FBA}"/>
              </a:ext>
            </a:extLst>
          </p:cNvPr>
          <p:cNvSpPr txBox="1"/>
          <p:nvPr userDrawn="1"/>
        </p:nvSpPr>
        <p:spPr>
          <a:xfrm>
            <a:off x="5230155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4804D4-A21E-498C-A5A6-C24E35B68EF1}"/>
              </a:ext>
            </a:extLst>
          </p:cNvPr>
          <p:cNvSpPr txBox="1"/>
          <p:nvPr userDrawn="1"/>
        </p:nvSpPr>
        <p:spPr>
          <a:xfrm>
            <a:off x="5230155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</p:spTree>
    <p:extLst>
      <p:ext uri="{BB962C8B-B14F-4D97-AF65-F5344CB8AC3E}">
        <p14:creationId xmlns:p14="http://schemas.microsoft.com/office/powerpoint/2010/main" val="2943868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44" userDrawn="1">
          <p15:clr>
            <a:srgbClr val="FBAE40"/>
          </p15:clr>
        </p15:guide>
        <p15:guide id="3" pos="36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eite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0F921EC-2FF9-45B8-A6B0-C74B0C6E56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235" y="2239200"/>
            <a:ext cx="4888938" cy="379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5947D1-0621-4B64-BD05-1BA2EBE55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9173" y="1617520"/>
            <a:ext cx="10440000" cy="621680"/>
          </a:xfrm>
        </p:spPr>
        <p:txBody>
          <a:bodyPr/>
          <a:lstStyle>
            <a:lvl1pPr>
              <a:defRPr>
                <a:solidFill>
                  <a:srgbClr val="707173"/>
                </a:solidFill>
              </a:defRPr>
            </a:lvl1pPr>
          </a:lstStyle>
          <a:p>
            <a:r>
              <a:rPr lang="de-DE" dirty="0"/>
              <a:t>Kapitelheadline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90A9BB-4D0A-45F5-9C5A-6D57C93CA0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9173" y="2239200"/>
            <a:ext cx="4902267" cy="3798000"/>
          </a:xfrm>
        </p:spPr>
        <p:txBody>
          <a:bodyPr/>
          <a:lstStyle>
            <a:lvl1pPr>
              <a:defRPr sz="1750">
                <a:solidFill>
                  <a:srgbClr val="707173"/>
                </a:solidFill>
              </a:defRPr>
            </a:lvl1pPr>
            <a:lvl2pPr>
              <a:defRPr sz="1550">
                <a:solidFill>
                  <a:srgbClr val="707173"/>
                </a:solidFill>
              </a:defRPr>
            </a:lvl2pPr>
            <a:lvl3pPr>
              <a:defRPr sz="1150">
                <a:solidFill>
                  <a:srgbClr val="707173"/>
                </a:solidFill>
              </a:defRPr>
            </a:lvl3pPr>
            <a:lvl4pPr>
              <a:defRPr sz="950">
                <a:solidFill>
                  <a:srgbClr val="707173"/>
                </a:solidFill>
              </a:defRPr>
            </a:lvl4pPr>
            <a:lvl5pPr>
              <a:defRPr>
                <a:solidFill>
                  <a:srgbClr val="707173"/>
                </a:solidFill>
              </a:defRPr>
            </a:lvl5pPr>
            <a:lvl6pPr>
              <a:defRPr>
                <a:solidFill>
                  <a:srgbClr val="707173"/>
                </a:solidFill>
              </a:defRPr>
            </a:lvl6pPr>
          </a:lstStyle>
          <a:p>
            <a:pPr lvl="0"/>
            <a:r>
              <a:rPr lang="de-DE" dirty="0"/>
              <a:t>Erste Ebene 17,5pt</a:t>
            </a:r>
          </a:p>
          <a:p>
            <a:pPr lvl="1"/>
            <a:r>
              <a:rPr lang="de-DE" dirty="0"/>
              <a:t>Zweite Ebene 15,5pt</a:t>
            </a:r>
          </a:p>
          <a:p>
            <a:pPr lvl="2"/>
            <a:r>
              <a:rPr lang="de-DE" dirty="0"/>
              <a:t>Dritte Ebene 11,5pt</a:t>
            </a:r>
          </a:p>
          <a:p>
            <a:pPr lvl="3"/>
            <a:r>
              <a:rPr lang="de-DE" dirty="0"/>
              <a:t>Vierte Ebene 9,5pt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13DFEA-A3AB-4BD3-A07E-2D12804D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21BB7-0BD3-4AC0-AEAB-74AD937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5ECCBB-19F7-4CB9-8717-E5EEEEBC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88AD5A-E928-4E87-80A8-548035D661DC}"/>
              </a:ext>
            </a:extLst>
          </p:cNvPr>
          <p:cNvSpPr txBox="1"/>
          <p:nvPr userDrawn="1"/>
        </p:nvSpPr>
        <p:spPr>
          <a:xfrm>
            <a:off x="6430933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256BC02-513F-41C1-8952-26C0B0BA460B}"/>
              </a:ext>
            </a:extLst>
          </p:cNvPr>
          <p:cNvSpPr txBox="1"/>
          <p:nvPr userDrawn="1"/>
        </p:nvSpPr>
        <p:spPr>
          <a:xfrm>
            <a:off x="6430933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4E902-F028-4D21-B632-1F8EC2102FBA}"/>
              </a:ext>
            </a:extLst>
          </p:cNvPr>
          <p:cNvSpPr txBox="1"/>
          <p:nvPr userDrawn="1"/>
        </p:nvSpPr>
        <p:spPr>
          <a:xfrm>
            <a:off x="5230155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4804D4-A21E-498C-A5A6-C24E35B68EF1}"/>
              </a:ext>
            </a:extLst>
          </p:cNvPr>
          <p:cNvSpPr txBox="1"/>
          <p:nvPr userDrawn="1"/>
        </p:nvSpPr>
        <p:spPr>
          <a:xfrm>
            <a:off x="5230155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</p:spTree>
    <p:extLst>
      <p:ext uri="{BB962C8B-B14F-4D97-AF65-F5344CB8AC3E}">
        <p14:creationId xmlns:p14="http://schemas.microsoft.com/office/powerpoint/2010/main" val="113246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44">
          <p15:clr>
            <a:srgbClr val="FBAE40"/>
          </p15:clr>
        </p15:guide>
        <p15:guide id="3" pos="363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eite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0F921EC-2FF9-45B8-A6B0-C74B0C6E56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9173" y="2239200"/>
            <a:ext cx="4900982" cy="379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5947D1-0621-4B64-BD05-1BA2EBE55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9173" y="1605956"/>
            <a:ext cx="10440000" cy="621680"/>
          </a:xfrm>
        </p:spPr>
        <p:txBody>
          <a:bodyPr/>
          <a:lstStyle>
            <a:lvl1pPr>
              <a:defRPr>
                <a:solidFill>
                  <a:srgbClr val="707173"/>
                </a:solidFill>
              </a:defRPr>
            </a:lvl1pPr>
          </a:lstStyle>
          <a:p>
            <a:r>
              <a:rPr lang="de-DE" dirty="0"/>
              <a:t>Kapitelheadline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90A9BB-4D0A-45F5-9C5A-6D57C93CA0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17600" y="2239200"/>
            <a:ext cx="4900983" cy="3798000"/>
          </a:xfrm>
        </p:spPr>
        <p:txBody>
          <a:bodyPr/>
          <a:lstStyle>
            <a:lvl1pPr>
              <a:defRPr sz="1750">
                <a:solidFill>
                  <a:srgbClr val="707173"/>
                </a:solidFill>
              </a:defRPr>
            </a:lvl1pPr>
            <a:lvl2pPr>
              <a:defRPr sz="1550">
                <a:solidFill>
                  <a:srgbClr val="707173"/>
                </a:solidFill>
              </a:defRPr>
            </a:lvl2pPr>
            <a:lvl3pPr>
              <a:defRPr sz="1150">
                <a:solidFill>
                  <a:srgbClr val="707173"/>
                </a:solidFill>
              </a:defRPr>
            </a:lvl3pPr>
            <a:lvl4pPr>
              <a:defRPr sz="950">
                <a:solidFill>
                  <a:srgbClr val="707173"/>
                </a:solidFill>
              </a:defRPr>
            </a:lvl4pPr>
            <a:lvl5pPr>
              <a:defRPr>
                <a:solidFill>
                  <a:srgbClr val="707173"/>
                </a:solidFill>
              </a:defRPr>
            </a:lvl5pPr>
            <a:lvl6pPr>
              <a:defRPr>
                <a:solidFill>
                  <a:srgbClr val="707173"/>
                </a:solidFill>
              </a:defRPr>
            </a:lvl6pPr>
          </a:lstStyle>
          <a:p>
            <a:pPr lvl="0"/>
            <a:r>
              <a:rPr lang="de-DE" dirty="0"/>
              <a:t>Erste Ebene 17,5pt</a:t>
            </a:r>
          </a:p>
          <a:p>
            <a:pPr lvl="1"/>
            <a:r>
              <a:rPr lang="de-DE" dirty="0"/>
              <a:t>Zweite Ebene 15,5pt</a:t>
            </a:r>
          </a:p>
          <a:p>
            <a:pPr lvl="2"/>
            <a:r>
              <a:rPr lang="de-DE" dirty="0"/>
              <a:t>Dritte Ebene 11,5pt</a:t>
            </a:r>
          </a:p>
          <a:p>
            <a:pPr lvl="3"/>
            <a:r>
              <a:rPr lang="de-DE" dirty="0"/>
              <a:t>Vierte Ebene 9,5pt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13DFEA-A3AB-4BD3-A07E-2D12804D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21BB7-0BD3-4AC0-AEAB-74AD937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5ECCBB-19F7-4CB9-8717-E5EEEEBC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088AD5A-E928-4E87-80A8-548035D661DC}"/>
              </a:ext>
            </a:extLst>
          </p:cNvPr>
          <p:cNvSpPr txBox="1"/>
          <p:nvPr userDrawn="1"/>
        </p:nvSpPr>
        <p:spPr>
          <a:xfrm>
            <a:off x="6430933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256BC02-513F-41C1-8952-26C0B0BA460B}"/>
              </a:ext>
            </a:extLst>
          </p:cNvPr>
          <p:cNvSpPr txBox="1"/>
          <p:nvPr userDrawn="1"/>
        </p:nvSpPr>
        <p:spPr>
          <a:xfrm>
            <a:off x="6430933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4E902-F028-4D21-B632-1F8EC2102FBA}"/>
              </a:ext>
            </a:extLst>
          </p:cNvPr>
          <p:cNvSpPr txBox="1"/>
          <p:nvPr userDrawn="1"/>
        </p:nvSpPr>
        <p:spPr>
          <a:xfrm>
            <a:off x="5230155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4804D4-A21E-498C-A5A6-C24E35B68EF1}"/>
              </a:ext>
            </a:extLst>
          </p:cNvPr>
          <p:cNvSpPr txBox="1"/>
          <p:nvPr userDrawn="1"/>
        </p:nvSpPr>
        <p:spPr>
          <a:xfrm>
            <a:off x="5230155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0,90</a:t>
            </a:r>
          </a:p>
        </p:txBody>
      </p:sp>
    </p:spTree>
    <p:extLst>
      <p:ext uri="{BB962C8B-B14F-4D97-AF65-F5344CB8AC3E}">
        <p14:creationId xmlns:p14="http://schemas.microsoft.com/office/powerpoint/2010/main" val="3349612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44">
          <p15:clr>
            <a:srgbClr val="FBAE40"/>
          </p15:clr>
        </p15:guide>
        <p15:guide id="3" pos="36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eite mit Bild link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947D1-0621-4B64-BD05-1BA2EBE55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440" y="1617520"/>
            <a:ext cx="10440000" cy="621680"/>
          </a:xfrm>
        </p:spPr>
        <p:txBody>
          <a:bodyPr/>
          <a:lstStyle>
            <a:lvl1pPr>
              <a:defRPr>
                <a:solidFill>
                  <a:srgbClr val="707173"/>
                </a:solidFill>
              </a:defRPr>
            </a:lvl1pPr>
          </a:lstStyle>
          <a:p>
            <a:r>
              <a:rPr lang="de-DE" dirty="0"/>
              <a:t>Kapitelheadline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13DFEA-A3AB-4BD3-A07E-2D12804D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21BB7-0BD3-4AC0-AEAB-74AD937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5ECCBB-19F7-4CB9-8717-E5EEEEBC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C11B7740-D288-47ED-950B-07DB2C248F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440" y="2240774"/>
            <a:ext cx="6804884" cy="3798000"/>
          </a:xfrm>
        </p:spPr>
        <p:txBody>
          <a:bodyPr anchor="ctr" anchorCtr="0"/>
          <a:lstStyle>
            <a:lvl1pPr marL="0" indent="0" algn="ctr">
              <a:buNone/>
              <a:defRPr lang="de-DE" sz="1600" kern="12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Bildplatzhalter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9F7209F-1229-4324-9CC4-AC978540B59F}"/>
              </a:ext>
            </a:extLst>
          </p:cNvPr>
          <p:cNvSpPr txBox="1"/>
          <p:nvPr userDrawn="1"/>
        </p:nvSpPr>
        <p:spPr>
          <a:xfrm>
            <a:off x="7139347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4,40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41C478C-C6DA-4660-99CA-106D56EF78DB}"/>
              </a:ext>
            </a:extLst>
          </p:cNvPr>
          <p:cNvSpPr txBox="1"/>
          <p:nvPr userDrawn="1"/>
        </p:nvSpPr>
        <p:spPr>
          <a:xfrm>
            <a:off x="7139347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4,40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37D3D4-7587-402C-8BCF-1266A050C956}"/>
              </a:ext>
            </a:extLst>
          </p:cNvPr>
          <p:cNvSpPr txBox="1"/>
          <p:nvPr userDrawn="1"/>
        </p:nvSpPr>
        <p:spPr>
          <a:xfrm>
            <a:off x="8013559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5,30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9457D5F-62E5-4676-B0BD-C7D57A67241D}"/>
              </a:ext>
            </a:extLst>
          </p:cNvPr>
          <p:cNvSpPr txBox="1"/>
          <p:nvPr userDrawn="1"/>
        </p:nvSpPr>
        <p:spPr>
          <a:xfrm>
            <a:off x="8013559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5,30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EF727DA-D311-48CC-8272-1241AFA858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04313" y="2239199"/>
            <a:ext cx="3311127" cy="3798000"/>
          </a:xfrm>
        </p:spPr>
        <p:txBody>
          <a:bodyPr/>
          <a:lstStyle>
            <a:lvl1pPr>
              <a:defRPr sz="1750">
                <a:solidFill>
                  <a:srgbClr val="707173"/>
                </a:solidFill>
              </a:defRPr>
            </a:lvl1pPr>
            <a:lvl2pPr>
              <a:defRPr sz="1550">
                <a:solidFill>
                  <a:srgbClr val="707173"/>
                </a:solidFill>
              </a:defRPr>
            </a:lvl2pPr>
            <a:lvl3pPr>
              <a:defRPr sz="1150">
                <a:solidFill>
                  <a:srgbClr val="707173"/>
                </a:solidFill>
              </a:defRPr>
            </a:lvl3pPr>
            <a:lvl4pPr>
              <a:defRPr sz="950">
                <a:solidFill>
                  <a:srgbClr val="707173"/>
                </a:solidFill>
              </a:defRPr>
            </a:lvl4pPr>
            <a:lvl5pPr>
              <a:defRPr>
                <a:solidFill>
                  <a:srgbClr val="707173"/>
                </a:solidFill>
              </a:defRPr>
            </a:lvl5pPr>
            <a:lvl6pPr>
              <a:defRPr>
                <a:solidFill>
                  <a:srgbClr val="707173"/>
                </a:solidFill>
              </a:defRPr>
            </a:lvl6pPr>
          </a:lstStyle>
          <a:p>
            <a:pPr lvl="0"/>
            <a:r>
              <a:rPr lang="de-DE" dirty="0"/>
              <a:t>Erste Ebene 17,5pt </a:t>
            </a:r>
          </a:p>
          <a:p>
            <a:pPr lvl="1"/>
            <a:r>
              <a:rPr lang="de-DE" dirty="0"/>
              <a:t>Zweite Ebene 15,5pt</a:t>
            </a:r>
          </a:p>
          <a:p>
            <a:pPr lvl="2"/>
            <a:r>
              <a:rPr lang="de-DE" dirty="0"/>
              <a:t>Dritte Ebene 11,5pt</a:t>
            </a:r>
          </a:p>
          <a:p>
            <a:pPr lvl="3"/>
            <a:r>
              <a:rPr lang="de-DE" dirty="0"/>
              <a:t>Vierte Ebene 9,5pt</a:t>
            </a:r>
          </a:p>
        </p:txBody>
      </p:sp>
    </p:spTree>
    <p:extLst>
      <p:ext uri="{BB962C8B-B14F-4D97-AF65-F5344CB8AC3E}">
        <p14:creationId xmlns:p14="http://schemas.microsoft.com/office/powerpoint/2010/main" val="2803281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>
          <p15:clr>
            <a:srgbClr val="FBAE40"/>
          </p15:clr>
        </p15:guide>
        <p15:guide id="3" pos="48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eite mit Bild link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947D1-0621-4B64-BD05-1BA2EBE55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440" y="1617519"/>
            <a:ext cx="10440000" cy="621680"/>
          </a:xfrm>
        </p:spPr>
        <p:txBody>
          <a:bodyPr/>
          <a:lstStyle>
            <a:lvl1pPr>
              <a:defRPr>
                <a:solidFill>
                  <a:srgbClr val="707173"/>
                </a:solidFill>
              </a:defRPr>
            </a:lvl1pPr>
          </a:lstStyle>
          <a:p>
            <a:r>
              <a:rPr lang="de-DE" dirty="0"/>
              <a:t>Kapitelheadline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13DFEA-A3AB-4BD3-A07E-2D12804D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321BB7-0BD3-4AC0-AEAB-74AD937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5ECCBB-19F7-4CB9-8717-E5EEEEBC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C11B7740-D288-47ED-950B-07DB2C248F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10554" y="2240774"/>
            <a:ext cx="6804886" cy="3798000"/>
          </a:xfrm>
        </p:spPr>
        <p:txBody>
          <a:bodyPr anchor="ctr" anchorCtr="0"/>
          <a:lstStyle>
            <a:lvl1pPr marL="0" indent="0" algn="ctr">
              <a:buNone/>
              <a:defRPr lang="de-DE" sz="1600" kern="12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 dirty="0"/>
              <a:t>Bildplatzhalter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9F7209F-1229-4324-9CC4-AC978540B59F}"/>
              </a:ext>
            </a:extLst>
          </p:cNvPr>
          <p:cNvSpPr txBox="1"/>
          <p:nvPr userDrawn="1"/>
        </p:nvSpPr>
        <p:spPr>
          <a:xfrm>
            <a:off x="7139347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4,40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41C478C-C6DA-4660-99CA-106D56EF78DB}"/>
              </a:ext>
            </a:extLst>
          </p:cNvPr>
          <p:cNvSpPr txBox="1"/>
          <p:nvPr userDrawn="1"/>
        </p:nvSpPr>
        <p:spPr>
          <a:xfrm>
            <a:off x="7139347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4,40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37D3D4-7587-402C-8BCF-1266A050C956}"/>
              </a:ext>
            </a:extLst>
          </p:cNvPr>
          <p:cNvSpPr txBox="1"/>
          <p:nvPr userDrawn="1"/>
        </p:nvSpPr>
        <p:spPr>
          <a:xfrm>
            <a:off x="8013559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5,30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9457D5F-62E5-4676-B0BD-C7D57A67241D}"/>
              </a:ext>
            </a:extLst>
          </p:cNvPr>
          <p:cNvSpPr txBox="1"/>
          <p:nvPr userDrawn="1"/>
        </p:nvSpPr>
        <p:spPr>
          <a:xfrm>
            <a:off x="8013559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5,30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EF727DA-D311-48CC-8272-1241AFA858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5440" y="2239199"/>
            <a:ext cx="3311125" cy="3798000"/>
          </a:xfrm>
        </p:spPr>
        <p:txBody>
          <a:bodyPr/>
          <a:lstStyle>
            <a:lvl1pPr>
              <a:defRPr sz="1750">
                <a:solidFill>
                  <a:srgbClr val="707173"/>
                </a:solidFill>
              </a:defRPr>
            </a:lvl1pPr>
            <a:lvl2pPr>
              <a:defRPr sz="1550">
                <a:solidFill>
                  <a:srgbClr val="707173"/>
                </a:solidFill>
              </a:defRPr>
            </a:lvl2pPr>
            <a:lvl3pPr>
              <a:defRPr sz="1150">
                <a:solidFill>
                  <a:srgbClr val="707173"/>
                </a:solidFill>
              </a:defRPr>
            </a:lvl3pPr>
            <a:lvl4pPr>
              <a:defRPr sz="950">
                <a:solidFill>
                  <a:srgbClr val="707173"/>
                </a:solidFill>
              </a:defRPr>
            </a:lvl4pPr>
            <a:lvl5pPr>
              <a:defRPr>
                <a:solidFill>
                  <a:srgbClr val="707173"/>
                </a:solidFill>
              </a:defRPr>
            </a:lvl5pPr>
            <a:lvl6pPr>
              <a:defRPr>
                <a:solidFill>
                  <a:srgbClr val="707173"/>
                </a:solidFill>
              </a:defRPr>
            </a:lvl6pPr>
          </a:lstStyle>
          <a:p>
            <a:pPr lvl="0"/>
            <a:r>
              <a:rPr lang="de-DE" dirty="0"/>
              <a:t>Erste Ebene 17,5pt</a:t>
            </a:r>
          </a:p>
          <a:p>
            <a:pPr lvl="1"/>
            <a:r>
              <a:rPr lang="de-DE" dirty="0"/>
              <a:t>Zweite Ebene 15,5pt</a:t>
            </a:r>
          </a:p>
          <a:p>
            <a:pPr lvl="2"/>
            <a:r>
              <a:rPr lang="de-DE" dirty="0"/>
              <a:t>Dritte Ebene 11,5pt</a:t>
            </a:r>
          </a:p>
          <a:p>
            <a:pPr lvl="3"/>
            <a:r>
              <a:rPr lang="de-DE" dirty="0"/>
              <a:t>Vierte Ebene 9,5pt</a:t>
            </a:r>
          </a:p>
        </p:txBody>
      </p:sp>
    </p:spTree>
    <p:extLst>
      <p:ext uri="{BB962C8B-B14F-4D97-AF65-F5344CB8AC3E}">
        <p14:creationId xmlns:p14="http://schemas.microsoft.com/office/powerpoint/2010/main" val="2266033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>
          <p15:clr>
            <a:srgbClr val="FBAE40"/>
          </p15:clr>
        </p15:guide>
        <p15:guide id="3" pos="48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436EC00-8639-4BB3-811F-02CD3F1A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73" y="1605956"/>
            <a:ext cx="10512000" cy="621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8A4FF9-E1D5-43A3-A6C4-78BF3A424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173" y="2239200"/>
            <a:ext cx="10512000" cy="37987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Erste Ebene 21,5pt bearbeiten</a:t>
            </a:r>
          </a:p>
          <a:p>
            <a:pPr lvl="1"/>
            <a:r>
              <a:rPr lang="de-DE" noProof="0" dirty="0"/>
              <a:t>Zweite Ebene 19,5pt</a:t>
            </a:r>
          </a:p>
          <a:p>
            <a:pPr lvl="2"/>
            <a:r>
              <a:rPr lang="de-DE" noProof="0" dirty="0"/>
              <a:t>Dritte Ebene 17,5pt</a:t>
            </a:r>
          </a:p>
          <a:p>
            <a:pPr lvl="3"/>
            <a:r>
              <a:rPr lang="de-DE" noProof="0" dirty="0"/>
              <a:t>Vierte Ebene 15,5pt</a:t>
            </a:r>
          </a:p>
          <a:p>
            <a:pPr lvl="4"/>
            <a:r>
              <a:rPr lang="de-DE" noProof="0" dirty="0"/>
              <a:t>Fünfte Ebene 13,5pt</a:t>
            </a:r>
          </a:p>
          <a:p>
            <a:pPr lvl="5"/>
            <a:r>
              <a:rPr lang="de-DE" noProof="0" dirty="0"/>
              <a:t>Sechste Ebene 11,5pt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022E65-DA70-4CF0-9A52-C5A375E33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474875"/>
            <a:ext cx="1440000" cy="23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22.09.2022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6828C9-02EF-4E24-9825-293A3E227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0000" y="6474875"/>
            <a:ext cx="8590880" cy="23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5. Jahreskonferenz der re!source Stiftung e.V.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E89BC6-3907-40BC-8429-D299D5968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0880" y="6474875"/>
            <a:ext cx="1440000" cy="23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958C6C-88D5-4361-814E-A7B9E0BAAA1B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2" name="Gerade Verbindung 6">
            <a:extLst>
              <a:ext uri="{FF2B5EF4-FFF2-40B4-BE49-F238E27FC236}">
                <a16:creationId xmlns:a16="http://schemas.microsoft.com/office/drawing/2014/main" id="{0D9E7C87-EF25-4873-A505-C0084C6E3083}"/>
              </a:ext>
            </a:extLst>
          </p:cNvPr>
          <p:cNvCxnSpPr>
            <a:cxnSpLocks/>
          </p:cNvCxnSpPr>
          <p:nvPr userDrawn="1"/>
        </p:nvCxnSpPr>
        <p:spPr>
          <a:xfrm>
            <a:off x="0" y="1153732"/>
            <a:ext cx="12192000" cy="0"/>
          </a:xfrm>
          <a:prstGeom prst="line">
            <a:avLst/>
          </a:prstGeom>
          <a:ln>
            <a:solidFill>
              <a:srgbClr val="7071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0CD8A2D2-3993-4BFB-86D2-44F1AEA754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28647"/>
            <a:ext cx="1798202" cy="506650"/>
          </a:xfrm>
          <a:prstGeom prst="rect">
            <a:avLst/>
          </a:prstGeom>
        </p:spPr>
      </p:pic>
      <p:cxnSp>
        <p:nvCxnSpPr>
          <p:cNvPr id="14" name="Gerade Verbindung 9">
            <a:extLst>
              <a:ext uri="{FF2B5EF4-FFF2-40B4-BE49-F238E27FC236}">
                <a16:creationId xmlns:a16="http://schemas.microsoft.com/office/drawing/2014/main" id="{3208A249-8FE8-4972-BA22-355BF15A45DB}"/>
              </a:ext>
            </a:extLst>
          </p:cNvPr>
          <p:cNvCxnSpPr>
            <a:cxnSpLocks/>
          </p:cNvCxnSpPr>
          <p:nvPr userDrawn="1"/>
        </p:nvCxnSpPr>
        <p:spPr>
          <a:xfrm>
            <a:off x="0" y="6356351"/>
            <a:ext cx="12192000" cy="0"/>
          </a:xfrm>
          <a:prstGeom prst="line">
            <a:avLst/>
          </a:prstGeom>
          <a:ln>
            <a:solidFill>
              <a:srgbClr val="7071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01399B75-A2EB-4AEC-AC86-E3277BA3C581}"/>
              </a:ext>
            </a:extLst>
          </p:cNvPr>
          <p:cNvSpPr txBox="1"/>
          <p:nvPr userDrawn="1"/>
        </p:nvSpPr>
        <p:spPr>
          <a:xfrm>
            <a:off x="7178912" y="-834817"/>
            <a:ext cx="3954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Tipp: </a:t>
            </a:r>
            <a:r>
              <a:rPr lang="de-DE" sz="1200" dirty="0"/>
              <a:t>Um zwischen den Formatvorlagen zu wechseln</a:t>
            </a:r>
            <a:br>
              <a:rPr lang="de-DE" sz="1200" dirty="0"/>
            </a:br>
            <a:r>
              <a:rPr lang="de-DE" sz="1200" dirty="0"/>
              <a:t>(Listen &lt;=&gt; Formatvorlagen), bitte die im PPT vorgesehene Tabulatortaste Funktion verwenden.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51A61B1-49BD-4D01-BF33-C698E41A88C6}"/>
              </a:ext>
            </a:extLst>
          </p:cNvPr>
          <p:cNvSpPr txBox="1"/>
          <p:nvPr userDrawn="1"/>
        </p:nvSpPr>
        <p:spPr>
          <a:xfrm>
            <a:off x="5827453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0,00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EE183A7-244E-4D62-A087-2B05035F239F}"/>
              </a:ext>
            </a:extLst>
          </p:cNvPr>
          <p:cNvSpPr txBox="1"/>
          <p:nvPr userDrawn="1"/>
        </p:nvSpPr>
        <p:spPr>
          <a:xfrm>
            <a:off x="10590111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14,00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36B8AF-BA03-4A90-A4DE-98955B084626}"/>
              </a:ext>
            </a:extLst>
          </p:cNvPr>
          <p:cNvSpPr txBox="1"/>
          <p:nvPr userDrawn="1"/>
        </p:nvSpPr>
        <p:spPr>
          <a:xfrm>
            <a:off x="5827453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0,00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0CF4A57-619E-4277-9F03-BEED13DCE3B2}"/>
              </a:ext>
            </a:extLst>
          </p:cNvPr>
          <p:cNvSpPr txBox="1"/>
          <p:nvPr userDrawn="1"/>
        </p:nvSpPr>
        <p:spPr>
          <a:xfrm>
            <a:off x="10590111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14,00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98D96B5-AB3C-47EF-BFB6-B2A76EA692EF}"/>
              </a:ext>
            </a:extLst>
          </p:cNvPr>
          <p:cNvSpPr txBox="1"/>
          <p:nvPr userDrawn="1"/>
        </p:nvSpPr>
        <p:spPr>
          <a:xfrm>
            <a:off x="12193083" y="6204870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l"/>
            <a:r>
              <a:rPr lang="de-DE" sz="1000" dirty="0"/>
              <a:t>7,70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7D6E5A3-7423-4660-A227-644BD833ABD9}"/>
              </a:ext>
            </a:extLst>
          </p:cNvPr>
          <p:cNvSpPr txBox="1"/>
          <p:nvPr userDrawn="1"/>
        </p:nvSpPr>
        <p:spPr>
          <a:xfrm>
            <a:off x="12193083" y="323687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l"/>
            <a:r>
              <a:rPr lang="de-DE" sz="1000" dirty="0"/>
              <a:t>0,00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A21D811-0416-4191-B3F8-AD48B8B97E34}"/>
              </a:ext>
            </a:extLst>
          </p:cNvPr>
          <p:cNvSpPr txBox="1"/>
          <p:nvPr userDrawn="1"/>
        </p:nvSpPr>
        <p:spPr>
          <a:xfrm>
            <a:off x="1055689" y="686904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14,00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B75AB7D-BB7A-4C27-BA86-E8A1083F4073}"/>
              </a:ext>
            </a:extLst>
          </p:cNvPr>
          <p:cNvSpPr txBox="1"/>
          <p:nvPr userDrawn="1"/>
        </p:nvSpPr>
        <p:spPr>
          <a:xfrm>
            <a:off x="1055689" y="-19018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ctr"/>
            <a:r>
              <a:rPr lang="de-DE" sz="1000" dirty="0"/>
              <a:t>14,00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5BA78C5-1BCE-4E99-BE23-2FF7652AB365}"/>
              </a:ext>
            </a:extLst>
          </p:cNvPr>
          <p:cNvSpPr txBox="1"/>
          <p:nvPr userDrawn="1"/>
        </p:nvSpPr>
        <p:spPr>
          <a:xfrm>
            <a:off x="12193083" y="1415769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l"/>
            <a:r>
              <a:rPr lang="de-DE" sz="1000" dirty="0"/>
              <a:t>5,06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15B469B-3885-461A-856D-9F739ADA2D67}"/>
              </a:ext>
            </a:extLst>
          </p:cNvPr>
          <p:cNvSpPr txBox="1"/>
          <p:nvPr userDrawn="1"/>
        </p:nvSpPr>
        <p:spPr>
          <a:xfrm>
            <a:off x="12193083" y="205741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l"/>
            <a:r>
              <a:rPr lang="de-DE" sz="1000" dirty="0"/>
              <a:t>3,30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A6DB9F7-4A4C-4361-BB03-83145A0CB4E7}"/>
              </a:ext>
            </a:extLst>
          </p:cNvPr>
          <p:cNvSpPr txBox="1"/>
          <p:nvPr userDrawn="1"/>
        </p:nvSpPr>
        <p:spPr>
          <a:xfrm>
            <a:off x="-544552" y="6204870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r"/>
            <a:r>
              <a:rPr lang="de-DE" sz="1000" dirty="0"/>
              <a:t>7,70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6D0255F-731A-40D4-8D38-75E7566ED14B}"/>
              </a:ext>
            </a:extLst>
          </p:cNvPr>
          <p:cNvSpPr txBox="1"/>
          <p:nvPr userDrawn="1"/>
        </p:nvSpPr>
        <p:spPr>
          <a:xfrm>
            <a:off x="-544552" y="3236877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r"/>
            <a:r>
              <a:rPr lang="de-DE" sz="1000" dirty="0"/>
              <a:t>0,00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A11A90D-A339-46CF-82DF-89EE34DD8BBE}"/>
              </a:ext>
            </a:extLst>
          </p:cNvPr>
          <p:cNvSpPr txBox="1"/>
          <p:nvPr userDrawn="1"/>
        </p:nvSpPr>
        <p:spPr>
          <a:xfrm>
            <a:off x="-544552" y="1415769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r"/>
            <a:r>
              <a:rPr lang="de-DE" sz="1000" dirty="0"/>
              <a:t>5,06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A9066E1-2E8D-473D-BAFF-31408F13CAF2}"/>
              </a:ext>
            </a:extLst>
          </p:cNvPr>
          <p:cNvSpPr txBox="1"/>
          <p:nvPr userDrawn="1"/>
        </p:nvSpPr>
        <p:spPr>
          <a:xfrm>
            <a:off x="-544552" y="2057415"/>
            <a:ext cx="540000" cy="190187"/>
          </a:xfrm>
          <a:prstGeom prst="rect">
            <a:avLst/>
          </a:prstGeom>
          <a:noFill/>
        </p:spPr>
        <p:txBody>
          <a:bodyPr wrap="square" lIns="72000" tIns="144000" rIns="72000" bIns="144000" rtlCol="0" anchor="ctr" anchorCtr="0">
            <a:noAutofit/>
          </a:bodyPr>
          <a:lstStyle/>
          <a:p>
            <a:pPr algn="r"/>
            <a:r>
              <a:rPr lang="de-DE" sz="1000" dirty="0"/>
              <a:t>3,30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B8814AB5-4EF3-4320-A78B-99D7FEDEAB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518" y="235444"/>
            <a:ext cx="857362" cy="7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3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71" r:id="rId6"/>
    <p:sldLayoutId id="2147483672" r:id="rId7"/>
    <p:sldLayoutId id="2147483668" r:id="rId8"/>
    <p:sldLayoutId id="2147483670" r:id="rId9"/>
    <p:sldLayoutId id="2147483654" r:id="rId10"/>
    <p:sldLayoutId id="214748366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ts val="1000"/>
        </a:spcBef>
        <a:buNone/>
        <a:defRPr sz="2350" kern="1200">
          <a:solidFill>
            <a:srgbClr val="7071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50" kern="1200">
          <a:solidFill>
            <a:srgbClr val="70717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50" kern="1200">
          <a:solidFill>
            <a:srgbClr val="707173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50" kern="1200">
          <a:solidFill>
            <a:srgbClr val="707173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550" kern="1200">
          <a:solidFill>
            <a:srgbClr val="707173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350" kern="1200" dirty="0" smtClean="0">
          <a:solidFill>
            <a:srgbClr val="707173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5pPr>
      <a:lvl6pPr marL="1296000" indent="-216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150" kern="1200" dirty="0" smtClean="0">
          <a:solidFill>
            <a:srgbClr val="707173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" userDrawn="1">
          <p15:clr>
            <a:srgbClr val="F26B43"/>
          </p15:clr>
        </p15:guide>
        <p15:guide id="2" orient="horz" pos="1412" userDrawn="1">
          <p15:clr>
            <a:srgbClr val="F26B43"/>
          </p15:clr>
        </p15:guide>
        <p15:guide id="3" pos="7015" userDrawn="1">
          <p15:clr>
            <a:srgbClr val="F26B43"/>
          </p15:clr>
        </p15:guide>
        <p15:guide id="4" orient="horz" pos="1013" userDrawn="1">
          <p15:clr>
            <a:srgbClr val="F26B43"/>
          </p15:clr>
        </p15:guide>
        <p15:guide id="5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lanen-bauen40.d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4E45750-67B6-4C07-AE66-7F3D987E0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720" y="1617519"/>
            <a:ext cx="4156218" cy="1655762"/>
          </a:xfrm>
        </p:spPr>
        <p:txBody>
          <a:bodyPr/>
          <a:lstStyle/>
          <a:p>
            <a:r>
              <a:rPr lang="de-DE" dirty="0"/>
              <a:t>Die Digitalisierung des Bauens im Zusammenhang mit </a:t>
            </a:r>
            <a:r>
              <a:rPr lang="de-DE" dirty="0" err="1"/>
              <a:t>ressourceneffizenten</a:t>
            </a:r>
            <a:r>
              <a:rPr lang="de-DE" dirty="0"/>
              <a:t> Bauen</a:t>
            </a:r>
          </a:p>
        </p:txBody>
      </p:sp>
    </p:spTree>
    <p:extLst>
      <p:ext uri="{BB962C8B-B14F-4D97-AF65-F5344CB8AC3E}">
        <p14:creationId xmlns:p14="http://schemas.microsoft.com/office/powerpoint/2010/main" val="62512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61EBD9-D13C-4C3D-97FC-E4CAD46F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B515CC-0EF5-4AD7-8428-E95556E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552BED-E544-4564-BCC2-D31CE937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10</a:t>
            </a:fld>
            <a:endParaRPr lang="de-DE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BD7D3D6-8838-4732-A6E3-7CC446B5C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720" y="1617519"/>
            <a:ext cx="5442948" cy="1655762"/>
          </a:xfrm>
        </p:spPr>
        <p:txBody>
          <a:bodyPr/>
          <a:lstStyle/>
          <a:p>
            <a:r>
              <a:rPr lang="de-DE" dirty="0"/>
              <a:t>Endlich machen! </a:t>
            </a:r>
          </a:p>
          <a:p>
            <a:r>
              <a:rPr lang="de-DE" dirty="0"/>
              <a:t>Der Beitrag der planen-bauen 4.0 GmbH</a:t>
            </a:r>
          </a:p>
        </p:txBody>
      </p:sp>
    </p:spTree>
    <p:extLst>
      <p:ext uri="{BB962C8B-B14F-4D97-AF65-F5344CB8AC3E}">
        <p14:creationId xmlns:p14="http://schemas.microsoft.com/office/powerpoint/2010/main" val="3685757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897F2E0-C7E0-4429-969E-9CB2FF7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   </a:t>
            </a:r>
            <a:r>
              <a:rPr lang="de-DE" dirty="0" err="1"/>
              <a:t>DigitalTWIN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CFCC88B-1B01-4EF2-B081-1D895548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00" y="2239200"/>
            <a:ext cx="7153642" cy="379871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/>
              <a:t>Herausforderungen </a:t>
            </a:r>
          </a:p>
          <a:p>
            <a:pPr marL="171450" indent="-171450">
              <a:lnSpc>
                <a:spcPct val="100000"/>
              </a:lnSpc>
            </a:pPr>
            <a:r>
              <a:rPr lang="de-DE" sz="1550" dirty="0"/>
              <a:t>Wechselnde Zuständigkeiten und Verantwortlichkeiten über den Gebäudelebenszyklus</a:t>
            </a:r>
          </a:p>
          <a:p>
            <a:pPr marL="171450" indent="-171450">
              <a:lnSpc>
                <a:spcPct val="100000"/>
              </a:lnSpc>
            </a:pPr>
            <a:r>
              <a:rPr lang="de-DE" sz="1550" dirty="0"/>
              <a:t>international unterschiedliche Standards und Regulierungen sowie ständig wechselnde Partner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Lösung</a:t>
            </a:r>
          </a:p>
          <a:p>
            <a:r>
              <a:rPr lang="de-DE" sz="1550" dirty="0"/>
              <a:t>offene Plattformarchitektur, weiterentwickelte Breitbandkommunikationstechnologie und Computer Vision Technologien vereinfachen die Planung, Fertigung und Abstimmung mit der Baustelle</a:t>
            </a:r>
          </a:p>
          <a:p>
            <a:r>
              <a:rPr lang="de-DE" sz="1550" dirty="0"/>
              <a:t>Anwendern wird eine vertrauenswürdige und flexibel erweiterbare Kommunikations- und Administrations-Infrastruktur zur Verfügung gestellt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68927A-0C9D-401B-9EC4-2D1BFDA6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8DFF6F-48B9-4318-A5A1-4EBD60CC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7E5FD3-BCB3-4DED-A513-BB833FA1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11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7C6058-75F7-411E-91F4-C6CA0DF27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48" y="4182322"/>
            <a:ext cx="3131379" cy="1448218"/>
          </a:xfrm>
          <a:prstGeom prst="rect">
            <a:avLst/>
          </a:prstGeom>
          <a:ln w="38100"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75BDB5-5546-4107-B270-38819F00C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21" y="1617520"/>
            <a:ext cx="3131379" cy="1823693"/>
          </a:xfrm>
          <a:prstGeom prst="rect">
            <a:avLst/>
          </a:prstGeom>
          <a:ln w="38100"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0EA8CDE-6BAB-49C1-A088-9A92E1AE26C8}"/>
              </a:ext>
            </a:extLst>
          </p:cNvPr>
          <p:cNvSpPr txBox="1"/>
          <p:nvPr/>
        </p:nvSpPr>
        <p:spPr>
          <a:xfrm>
            <a:off x="8110545" y="3462163"/>
            <a:ext cx="3131379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50" dirty="0">
                <a:solidFill>
                  <a:srgbClr val="00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Brückenmodell in Virtual Reality (VR)</a:t>
            </a:r>
            <a:endParaRPr lang="en-US" sz="1150" dirty="0">
              <a:solidFill>
                <a:srgbClr val="004F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95B2D13-F722-415E-AE23-7647375D442E}"/>
              </a:ext>
            </a:extLst>
          </p:cNvPr>
          <p:cNvSpPr txBox="1"/>
          <p:nvPr/>
        </p:nvSpPr>
        <p:spPr>
          <a:xfrm>
            <a:off x="8110545" y="5640950"/>
            <a:ext cx="3131379" cy="396966"/>
          </a:xfrm>
          <a:prstGeom prst="rect">
            <a:avLst/>
          </a:prstGeom>
        </p:spPr>
        <p:txBody>
          <a:bodyPr/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50" b="1">
                <a:solidFill>
                  <a:srgbClr val="004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50">
                <a:solidFill>
                  <a:srgbClr val="004F5B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50">
                <a:solidFill>
                  <a:srgbClr val="004F5B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>
                <a:solidFill>
                  <a:srgbClr val="004F5B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50">
                <a:solidFill>
                  <a:srgbClr val="004F5B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sz="1150" b="0" dirty="0"/>
              <a:t>Übersicht der Austauschformate</a:t>
            </a:r>
            <a:endParaRPr lang="en-US" sz="1150" dirty="0"/>
          </a:p>
          <a:p>
            <a:endParaRPr lang="de-DE" dirty="0"/>
          </a:p>
        </p:txBody>
      </p:sp>
      <p:pic>
        <p:nvPicPr>
          <p:cNvPr id="12" name="Bildplatzhalter 8">
            <a:extLst>
              <a:ext uri="{FF2B5EF4-FFF2-40B4-BE49-F238E27FC236}">
                <a16:creationId xmlns:a16="http://schemas.microsoft.com/office/drawing/2014/main" id="{2BB2D276-3DDA-46D6-A6C4-DA4BDD49C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6" t="-27719" r="-555" b="-27862"/>
          <a:stretch/>
        </p:blipFill>
        <p:spPr>
          <a:xfrm>
            <a:off x="869173" y="1200697"/>
            <a:ext cx="972203" cy="8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38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8">
            <a:extLst>
              <a:ext uri="{FF2B5EF4-FFF2-40B4-BE49-F238E27FC236}">
                <a16:creationId xmlns:a16="http://schemas.microsoft.com/office/drawing/2014/main" id="{8A13DBF2-2924-4F05-891D-71C0D8E02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b="10333"/>
          <a:stretch>
            <a:fillRect/>
          </a:stretch>
        </p:blipFill>
        <p:spPr>
          <a:xfrm>
            <a:off x="5655825" y="4922208"/>
            <a:ext cx="779907" cy="6688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CA73D9-45AE-4C5F-AAC7-11B39488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BIMSWARM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B0F6C1-062A-4FB0-876E-5C699C78A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00" y="2239200"/>
            <a:ext cx="4544695" cy="3798716"/>
          </a:xfrm>
        </p:spPr>
        <p:txBody>
          <a:bodyPr/>
          <a:lstStyle/>
          <a:p>
            <a:pPr marL="171450" indent="-171450" fontAlgn="base"/>
            <a:r>
              <a:rPr lang="de-DE" sz="1800" dirty="0"/>
              <a:t>Das Projekt BIMSWARM will eine durchgängig digitale Projektbearbeitung bei Planung, Ausführung und Betrieb von Bauwerken ermöglichen. </a:t>
            </a:r>
          </a:p>
          <a:p>
            <a:pPr marL="171450" indent="-171450" fontAlgn="base"/>
            <a:r>
              <a:rPr lang="de-DE" sz="1800" dirty="0"/>
              <a:t>Im Projekt wird eine </a:t>
            </a:r>
            <a:r>
              <a:rPr lang="de-DE" sz="1800" b="1" dirty="0"/>
              <a:t>neutrale, marktübergreifende Plattform</a:t>
            </a:r>
            <a:r>
              <a:rPr lang="de-DE" sz="1800" dirty="0"/>
              <a:t> entwickelt, die technologische und methodische Unterstützung zur Digitalisierung in der Baubranche für die Marktteilnehmer bietet. Die Plattform hilft den Marktteilnehmern, die passenden Bau-IT-Produkte für den gesamten Bauprozess zu finden. 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0E13EC-2B43-444D-838E-3D5478CC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7E970A-DDF9-4654-B57B-57B57A8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7574DC-2C5D-44A9-BA01-0E309CC4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12</a:t>
            </a:fld>
            <a:endParaRPr lang="de-DE"/>
          </a:p>
        </p:txBody>
      </p:sp>
      <p:pic>
        <p:nvPicPr>
          <p:cNvPr id="8" name="Bildplatzhalter 8">
            <a:extLst>
              <a:ext uri="{FF2B5EF4-FFF2-40B4-BE49-F238E27FC236}">
                <a16:creationId xmlns:a16="http://schemas.microsoft.com/office/drawing/2014/main" id="{52F04701-C8ED-4EA4-B211-94B70F520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b="10333"/>
          <a:stretch>
            <a:fillRect/>
          </a:stretch>
        </p:blipFill>
        <p:spPr>
          <a:xfrm>
            <a:off x="690046" y="1404880"/>
            <a:ext cx="779907" cy="6688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6008F6-7DC7-451C-8F90-E34ECBE1B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825" y="1617520"/>
            <a:ext cx="5653348" cy="3240588"/>
          </a:xfrm>
          <a:prstGeom prst="rect">
            <a:avLst/>
          </a:prstGeom>
          <a:ln>
            <a:solidFill>
              <a:srgbClr val="004F5B"/>
            </a:solidFill>
          </a:ln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E790DD8-6CC0-4EA9-A9A9-950AD0F0E638}"/>
              </a:ext>
            </a:extLst>
          </p:cNvPr>
          <p:cNvSpPr/>
          <p:nvPr/>
        </p:nvSpPr>
        <p:spPr>
          <a:xfrm>
            <a:off x="6435732" y="5075050"/>
            <a:ext cx="3793441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50" dirty="0">
                <a:solidFill>
                  <a:srgbClr val="004F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Marktplatz: </a:t>
            </a:r>
            <a:r>
              <a:rPr lang="de-DE" sz="1550" dirty="0">
                <a:solidFill>
                  <a:srgbClr val="3FA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www.bimswarm.online/</a:t>
            </a:r>
          </a:p>
        </p:txBody>
      </p:sp>
    </p:spTree>
    <p:extLst>
      <p:ext uri="{BB962C8B-B14F-4D97-AF65-F5344CB8AC3E}">
        <p14:creationId xmlns:p14="http://schemas.microsoft.com/office/powerpoint/2010/main" val="3897449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17AB1-73ED-4DCD-99B7-52BD1CFC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    BIMSPEED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CCAD6A-3D1D-41C2-8A70-BB8437DC5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00" y="2239200"/>
            <a:ext cx="5825950" cy="379871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Hintergrund</a:t>
            </a:r>
          </a:p>
          <a:p>
            <a:r>
              <a:rPr lang="de-DE" sz="1550" dirty="0"/>
              <a:t>Gebäudebestands muss renoviert werden: 90 % des Gesamtbestands wurden vor 1990 gebaut, und mehr als 75 % der Gesamtnutzfläche des Gebäudebestands entfallen auf Wohngebäude.</a:t>
            </a:r>
          </a:p>
          <a:p>
            <a:pPr marL="0" indent="0">
              <a:buNone/>
            </a:pPr>
            <a:r>
              <a:rPr lang="de-DE" dirty="0"/>
              <a:t>Herausforderung</a:t>
            </a:r>
          </a:p>
          <a:p>
            <a:r>
              <a:rPr lang="de-DE" sz="1550" dirty="0"/>
              <a:t>BIM-SPEED: Herausforderung werden durch die Entwicklung einer Kombination von Methoden und Werkzeugen gelöst</a:t>
            </a:r>
          </a:p>
          <a:p>
            <a:r>
              <a:rPr lang="de-DE" sz="1550" dirty="0"/>
              <a:t>Kernstück eine zentrale Informationsquelle: BIM Modelle</a:t>
            </a:r>
          </a:p>
          <a:p>
            <a:r>
              <a:rPr lang="de-DE" sz="1550" dirty="0"/>
              <a:t>Modell wird der Katalysator für eine intelligentere, effizientere Methode der Tiefenrenovierung für den Wohnbausektor sein.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1A3FA0-7446-4687-B771-A29AD38D1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5B719C-4825-4FF2-B41A-DF91D35AD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DE577C-0028-4E28-9962-9D0A82BFA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13</a:t>
            </a:fld>
            <a:endParaRPr lang="de-D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14C9E8-0D7C-47A3-B8B9-42FBABA5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27" y="1387114"/>
            <a:ext cx="1079780" cy="7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VG_retrofitting package1">
            <a:extLst>
              <a:ext uri="{FF2B5EF4-FFF2-40B4-BE49-F238E27FC236}">
                <a16:creationId xmlns:a16="http://schemas.microsoft.com/office/drawing/2014/main" id="{D6220F4A-6B73-4759-A414-B5AEA2510359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827" y="2239200"/>
            <a:ext cx="4500000" cy="3354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5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C4208-76B8-4806-B587-F6BF0FA51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BIMKIT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6D020D-316F-437C-AC91-BC0071B1D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00" y="2239200"/>
            <a:ext cx="4051904" cy="3798716"/>
          </a:xfrm>
        </p:spPr>
        <p:txBody>
          <a:bodyPr/>
          <a:lstStyle/>
          <a:p>
            <a:pPr marL="171450" indent="-171450"/>
            <a:r>
              <a:rPr lang="de-DE" sz="1800" dirty="0"/>
              <a:t>Aufbau eines Ökosystems auf Basis von GAIA-X unter Berücksichtigung von offenen Standards </a:t>
            </a:r>
          </a:p>
          <a:p>
            <a:pPr marL="171450" indent="-171450"/>
            <a:r>
              <a:rPr lang="de-DE" sz="1800" dirty="0"/>
              <a:t>KI-Verfahren zur Auswertung von heterogenen Bestands-informationen und Generierung von Bestandsmodellen </a:t>
            </a:r>
          </a:p>
          <a:p>
            <a:pPr marL="171450" indent="-171450"/>
            <a:r>
              <a:rPr lang="de-DE" sz="1800" dirty="0"/>
              <a:t>Konfiguration von KI-Verfahren für die anwendungsspezifische Erstellung und Prüfung von Bestandsmodellen</a:t>
            </a:r>
          </a:p>
          <a:p>
            <a:pPr marL="171450" indent="-171450"/>
            <a:r>
              <a:rPr lang="de-DE" sz="1800" dirty="0"/>
              <a:t>Integration von Expertenwissen und Nutzung von bestehenden BIM-Systemen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2B76DF-A128-4BE5-8207-765F13ADA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A6F1E7-A41F-4816-BF2E-1BEDE73E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8C39A6-F6FF-4958-A39A-2C1FE4EF9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14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4D21EF7-B11B-4C61-A0E5-6F7137B73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27" y="1352019"/>
            <a:ext cx="565665" cy="5310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B1B7C7-6CBF-4441-AD31-8CB921CAA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r="1722"/>
          <a:stretch/>
        </p:blipFill>
        <p:spPr bwMode="auto">
          <a:xfrm>
            <a:off x="5115159" y="2239200"/>
            <a:ext cx="6194014" cy="36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9884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CE3CA-70D4-441E-A6D1-7BA85852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  <a:r>
              <a:rPr lang="de-DE" dirty="0" err="1"/>
              <a:t>ZiBa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F1C855-F23B-4C88-B2AD-78CA575C4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00" y="2239200"/>
            <a:ext cx="4860000" cy="3798716"/>
          </a:xfrm>
        </p:spPr>
        <p:txBody>
          <a:bodyPr/>
          <a:lstStyle/>
          <a:p>
            <a:pPr marL="171450" indent="-171450">
              <a:lnSpc>
                <a:spcPct val="114000"/>
              </a:lnSpc>
            </a:pPr>
            <a:r>
              <a:rPr lang="de-DE" dirty="0"/>
              <a:t>Im Hinblick auf eine effiziente Ressourcennutzung kommt der Bauwirtschaft eine große Bedeutung</a:t>
            </a:r>
          </a:p>
          <a:p>
            <a:pPr marL="171450" indent="-171450">
              <a:lnSpc>
                <a:spcPct val="114000"/>
              </a:lnSpc>
            </a:pPr>
            <a:r>
              <a:rPr lang="de-DE" dirty="0"/>
              <a:t>Die direkte Wiederverwendung von Bauprodukten im Hochbau ist heute noch wenig verbreitet</a:t>
            </a:r>
          </a:p>
          <a:p>
            <a:pPr marL="171450" indent="-171450">
              <a:lnSpc>
                <a:spcPct val="114000"/>
              </a:lnSpc>
            </a:pPr>
            <a:r>
              <a:rPr lang="de-DE" dirty="0"/>
              <a:t>Flexible Nutzungskonzepte führen zu häufigen Umbauten und Erneuerungen in immer kürzeren Zyklen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BB25C5-B403-41BC-8D72-98ACCB41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6D2051-567C-47E3-A874-78BE9823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F1F199-C18B-4F33-AB00-00172A14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15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758EF5-8E2F-4BEF-8AF8-3D1BA8439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27" y="1373366"/>
            <a:ext cx="726526" cy="7265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67D78CD-9E0A-4E93-9352-B9044149E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292" y="2239201"/>
            <a:ext cx="5463467" cy="379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5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CE3CA-70D4-441E-A6D1-7BA85852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  <a:r>
              <a:rPr lang="de-DE" dirty="0" err="1"/>
              <a:t>ZiBa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F1C855-F23B-4C88-B2AD-78CA575C4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00" y="2239200"/>
            <a:ext cx="4860000" cy="3798716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de-DE" dirty="0"/>
              <a:t>Ziel</a:t>
            </a:r>
          </a:p>
          <a:p>
            <a:pPr marL="171450" indent="-171450">
              <a:lnSpc>
                <a:spcPct val="114000"/>
              </a:lnSpc>
            </a:pPr>
            <a:r>
              <a:rPr lang="de-DE" dirty="0"/>
              <a:t>Digitale Informationen zu Bauprodukten müssen standardisiert werden. </a:t>
            </a:r>
          </a:p>
          <a:p>
            <a:pPr marL="171450" indent="-171450">
              <a:lnSpc>
                <a:spcPct val="114000"/>
              </a:lnSpc>
            </a:pPr>
            <a:r>
              <a:rPr lang="de-DE" dirty="0"/>
              <a:t>Immobilienbesitzer sollten gebrauchte Bauprodukte nutzen</a:t>
            </a:r>
          </a:p>
          <a:p>
            <a:pPr marL="171450" indent="-171450">
              <a:lnSpc>
                <a:spcPct val="114000"/>
              </a:lnSpc>
            </a:pPr>
            <a:r>
              <a:rPr lang="de-DE" dirty="0"/>
              <a:t>Rückführung von Bauprodukten sollte bei der Planung mitgedacht werden.</a:t>
            </a:r>
          </a:p>
          <a:p>
            <a:pPr marL="171450" indent="-171450">
              <a:lnSpc>
                <a:spcPct val="114000"/>
              </a:lnSpc>
            </a:pPr>
            <a:r>
              <a:rPr lang="de-DE" dirty="0"/>
              <a:t>Eine zirkuläre Bauwirtschaft erfordert eine einfache Vernetzung und Nutzung von Daten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BB25C5-B403-41BC-8D72-98ACCB41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6D2051-567C-47E3-A874-78BE9823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F1F199-C18B-4F33-AB00-00172A14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16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758EF5-8E2F-4BEF-8AF8-3D1BA8439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27" y="1373366"/>
            <a:ext cx="726526" cy="7265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E1EBA7E-6911-4A70-85B1-924D1FF5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673" y="2238333"/>
            <a:ext cx="4894500" cy="379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56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B038D29-E943-4FA6-A8D2-5C0F25BCD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E2B1B5-61C6-4163-9E61-931EA052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DF8049-3A2B-44EA-AB81-B66ACF65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17</a:t>
            </a:fld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9B2D5C7-679A-4C50-AF66-526D7C7EE6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Vielen Dank für Ihre Aufmerksamkeit</a:t>
            </a:r>
          </a:p>
          <a:p>
            <a:endParaRPr lang="de-DE" dirty="0"/>
          </a:p>
          <a:p>
            <a:r>
              <a:rPr lang="de-DE" dirty="0"/>
              <a:t>Gemeinsam. Digital!</a:t>
            </a:r>
          </a:p>
        </p:txBody>
      </p:sp>
    </p:spTree>
    <p:extLst>
      <p:ext uri="{BB962C8B-B14F-4D97-AF65-F5344CB8AC3E}">
        <p14:creationId xmlns:p14="http://schemas.microsoft.com/office/powerpoint/2010/main" val="1594538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7474312-8473-4509-946F-487BB9F8C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64" y="1566004"/>
            <a:ext cx="4464116" cy="4464116"/>
          </a:xfrm>
          <a:prstGeom prst="rect">
            <a:avLst/>
          </a:prstGeom>
        </p:spPr>
      </p:pic>
      <p:sp>
        <p:nvSpPr>
          <p:cNvPr id="6" name="Textplatzhalter 1">
            <a:extLst>
              <a:ext uri="{FF2B5EF4-FFF2-40B4-BE49-F238E27FC236}">
                <a16:creationId xmlns:a16="http://schemas.microsoft.com/office/drawing/2014/main" id="{30F9399F-057C-4877-9261-217A879FC828}"/>
              </a:ext>
            </a:extLst>
          </p:cNvPr>
          <p:cNvSpPr txBox="1">
            <a:spLocks/>
          </p:cNvSpPr>
          <p:nvPr/>
        </p:nvSpPr>
        <p:spPr>
          <a:xfrm>
            <a:off x="876000" y="1566004"/>
            <a:ext cx="10458180" cy="625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50" b="0" i="0" kern="1200">
                <a:solidFill>
                  <a:srgbClr val="70717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32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150" kern="1200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So erreichen Sie uns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13FBC6F-B5C0-499C-8B6A-62C202A487A0}"/>
              </a:ext>
            </a:extLst>
          </p:cNvPr>
          <p:cNvSpPr txBox="1">
            <a:spLocks/>
          </p:cNvSpPr>
          <p:nvPr/>
        </p:nvSpPr>
        <p:spPr>
          <a:xfrm>
            <a:off x="876000" y="2188804"/>
            <a:ext cx="6074883" cy="1581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b="0" i="0" kern="1200">
                <a:solidFill>
                  <a:srgbClr val="70717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e-DE" sz="32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sz="1150" kern="1200" dirty="0" smtClean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planen-bauen 4.0 GmbH – Geschäftsstelle </a:t>
            </a:r>
            <a:br>
              <a:rPr lang="de-DE" dirty="0"/>
            </a:br>
            <a:r>
              <a:rPr lang="de-DE" dirty="0"/>
              <a:t>Geneststraße 5 / Aufgang A</a:t>
            </a:r>
            <a:br>
              <a:rPr lang="de-DE" dirty="0"/>
            </a:br>
            <a:r>
              <a:rPr lang="de-DE" dirty="0"/>
              <a:t>10829 Berlin</a:t>
            </a:r>
          </a:p>
          <a:p>
            <a:br>
              <a:rPr lang="de-DE" dirty="0"/>
            </a:br>
            <a:r>
              <a:rPr lang="de-DE" dirty="0"/>
              <a:t>+49 30 22 45 20 40</a:t>
            </a:r>
            <a:br>
              <a:rPr lang="de-DE" dirty="0"/>
            </a:br>
            <a:r>
              <a:rPr lang="de-DE" dirty="0">
                <a:solidFill>
                  <a:srgbClr val="3FAB2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info@planen-bauen40.de</a:t>
            </a:r>
            <a:endParaRPr lang="de-DE" dirty="0">
              <a:solidFill>
                <a:srgbClr val="3FAB27"/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E16901F-F7A8-427E-A2F2-4E378320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32FF3F-8E12-4909-94A1-238A0D92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887B75-A0FB-4C2B-A4D1-5B71F1C02A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96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74895-8C16-4C35-ADAE-ABFEE2AC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Status Quo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23C4C0-FD26-4FC8-A3F4-639ACADF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B3D239-E302-4900-A717-154BEF72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1BDD33-736F-4C82-A985-EA09FA94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2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3A3090-E0BA-40F9-881C-F1A734A07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02" y="2239197"/>
            <a:ext cx="5322195" cy="379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7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1AAB0C7-A888-4A02-9398-E0F514BE1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85" y="2239200"/>
            <a:ext cx="7597430" cy="37987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374895-8C16-4C35-ADAE-ABFEE2AC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Status Quo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23C4C0-FD26-4FC8-A3F4-639ACADF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B3D239-E302-4900-A717-154BEF72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1BDD33-736F-4C82-A985-EA09FA94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2B3792F-849F-49C0-8559-3B7F8B630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14" y="2239196"/>
            <a:ext cx="3798718" cy="37987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374895-8C16-4C35-ADAE-ABFEE2AC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Lösung: Digitalisierung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23C4C0-FD26-4FC8-A3F4-639ACADF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B3D239-E302-4900-A717-154BEF72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1BDD33-736F-4C82-A985-EA09FA94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57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74895-8C16-4C35-ADAE-ABFEE2AC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Prozesse ändern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23C4C0-FD26-4FC8-A3F4-639ACADF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B3D239-E302-4900-A717-154BEF72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1BDD33-736F-4C82-A985-EA09FA94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AC5E460-8DD6-46EB-8A61-8D05A9E9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394" y="2229489"/>
            <a:ext cx="2541212" cy="37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3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74895-8C16-4C35-ADAE-ABFEE2AC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Prozesse ändern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23C4C0-FD26-4FC8-A3F4-639ACADF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B3D239-E302-4900-A717-154BEF72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1BDD33-736F-4C82-A985-EA09FA94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6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EE3AEA0-C500-41CF-9274-173F1074823E}"/>
              </a:ext>
            </a:extLst>
          </p:cNvPr>
          <p:cNvGrpSpPr/>
          <p:nvPr/>
        </p:nvGrpSpPr>
        <p:grpSpPr>
          <a:xfrm>
            <a:off x="1923752" y="2239196"/>
            <a:ext cx="8344495" cy="3798718"/>
            <a:chOff x="3305695" y="2239196"/>
            <a:chExt cx="8344495" cy="379871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3522728-1765-42B6-8476-D9ACEB54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5695" y="2239196"/>
              <a:ext cx="2308249" cy="3798718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4ED75AA-E711-4FB2-9D06-74C9F9968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4961" y="2239196"/>
              <a:ext cx="5695229" cy="3798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031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74895-8C16-4C35-ADAE-ABFEE2AC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Prozesse ändern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23C4C0-FD26-4FC8-A3F4-639ACADF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B3D239-E302-4900-A717-154BEF72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1BDD33-736F-4C82-A985-EA09FA94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7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216F94-A807-4A44-8BEB-523A46396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791" y="2239193"/>
            <a:ext cx="3594417" cy="37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8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74895-8C16-4C35-ADAE-ABFEE2AC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Berufsbilder ändern sich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23C4C0-FD26-4FC8-A3F4-639ACADF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B3D239-E302-4900-A717-154BEF72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1BDD33-736F-4C82-A985-EA09FA94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8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3F9DD61-6E1C-4E19-8745-ED5FEB0EDFED}"/>
              </a:ext>
            </a:extLst>
          </p:cNvPr>
          <p:cNvGrpSpPr/>
          <p:nvPr/>
        </p:nvGrpSpPr>
        <p:grpSpPr>
          <a:xfrm>
            <a:off x="868609" y="2239200"/>
            <a:ext cx="10454782" cy="3799082"/>
            <a:chOff x="868560" y="1916678"/>
            <a:chExt cx="11342429" cy="4121636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CA0CFC4-3924-42AB-8A3C-34D01BAA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560" y="2243806"/>
              <a:ext cx="3268726" cy="3268726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DE5A73A-F090-4456-AE4D-27BCE6536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6688" y="3570598"/>
              <a:ext cx="4500001" cy="2465346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D3CECA7-7450-4B6A-B344-FC1EC47AE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0469" y="1916678"/>
              <a:ext cx="3752437" cy="2109098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92D42D8-6EF0-43B0-A6A6-51F09DD4B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1514" y="3752314"/>
              <a:ext cx="341947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30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062E3B0-C849-4C11-9455-DEFFBC3D4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293" y="2239194"/>
            <a:ext cx="5561760" cy="37987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374895-8C16-4C35-ADAE-ABFEE2AC6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Prozesse ändern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23C4C0-FD26-4FC8-A3F4-639ACADF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22.09.2022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B3D239-E302-4900-A717-154BEF72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5. Jahreskonferenz der re!source Stiftung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1BDD33-736F-4C82-A985-EA09FA94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58C6C-88D5-4361-814E-A7B9E0BAAA1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090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b40-Vorlage digit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175BD97A-7D9D-4556-AE1C-08E4D1F92072}" vid="{E08FCAC3-1F87-4C5A-967F-6078B5832B9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74581DDBF46F4E9DF31C225BFBC6D5" ma:contentTypeVersion="16" ma:contentTypeDescription="Ein neues Dokument erstellen." ma:contentTypeScope="" ma:versionID="2b0bb6d9e047993073200d441efe77cf">
  <xsd:schema xmlns:xsd="http://www.w3.org/2001/XMLSchema" xmlns:xs="http://www.w3.org/2001/XMLSchema" xmlns:p="http://schemas.microsoft.com/office/2006/metadata/properties" xmlns:ns2="8c9f844c-f3c5-46b6-9dd8-82ec398c132d" xmlns:ns3="51373a3a-5534-44cd-b3ce-70ba5f7e6bbf" targetNamespace="http://schemas.microsoft.com/office/2006/metadata/properties" ma:root="true" ma:fieldsID="2706b9d4918fb25d86c9799d2f5aa311" ns2:_="" ns3:_="">
    <xsd:import namespace="8c9f844c-f3c5-46b6-9dd8-82ec398c132d"/>
    <xsd:import namespace="51373a3a-5534-44cd-b3ce-70ba5f7e6b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f844c-f3c5-46b6-9dd8-82ec398c13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1389e4f4-2936-4b5e-b2ad-d68e6cfe5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73a3a-5534-44cd-b3ce-70ba5f7e6bb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f29185-2797-4c8d-a7e1-4059bdc68081}" ma:internalName="TaxCatchAll" ma:showField="CatchAllData" ma:web="51373a3a-5534-44cd-b3ce-70ba5f7e6b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373a3a-5534-44cd-b3ce-70ba5f7e6bbf" xsi:nil="true"/>
    <lcf76f155ced4ddcb4097134ff3c332f xmlns="8c9f844c-f3c5-46b6-9dd8-82ec398c132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857909-2AA4-4089-BE11-9F6BC0B7D7B1}"/>
</file>

<file path=customXml/itemProps2.xml><?xml version="1.0" encoding="utf-8"?>
<ds:datastoreItem xmlns:ds="http://schemas.openxmlformats.org/officeDocument/2006/customXml" ds:itemID="{5728C383-CFCC-4211-AE91-ED69034E45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9C5BC3-6D98-4B68-A25E-B2F6E5CA03FA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0c1c2e2b-94c4-41e9-932c-7ebb46541ea2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pb40-PowerPoint-Vorlage</Template>
  <TotalTime>0</TotalTime>
  <Words>636</Words>
  <Application>Microsoft Office PowerPoint</Application>
  <PresentationFormat>Breitbild</PresentationFormat>
  <Paragraphs>105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Open Sans Light</vt:lpstr>
      <vt:lpstr>Calibri</vt:lpstr>
      <vt:lpstr>Arial</vt:lpstr>
      <vt:lpstr>Office</vt:lpstr>
      <vt:lpstr>PowerPoint-Präsentation</vt:lpstr>
      <vt:lpstr>Status Quo</vt:lpstr>
      <vt:lpstr>Status Quo</vt:lpstr>
      <vt:lpstr>Die Lösung: Digitalisierung</vt:lpstr>
      <vt:lpstr>Prozesse ändern</vt:lpstr>
      <vt:lpstr>Prozesse ändern</vt:lpstr>
      <vt:lpstr>Prozesse ändern</vt:lpstr>
      <vt:lpstr>Berufsbilder ändern sich</vt:lpstr>
      <vt:lpstr>Prozesse ändern</vt:lpstr>
      <vt:lpstr>PowerPoint-Präsentation</vt:lpstr>
      <vt:lpstr>    DigitalTWIN</vt:lpstr>
      <vt:lpstr>        BIMSWARM</vt:lpstr>
      <vt:lpstr>     BIMSPEED</vt:lpstr>
      <vt:lpstr>         BIMKIT</vt:lpstr>
      <vt:lpstr> ZiBa</vt:lpstr>
      <vt:lpstr> ZiBa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Pia Buchleither</dc:creator>
  <cp:lastModifiedBy>Irene Hallof</cp:lastModifiedBy>
  <cp:revision>10</cp:revision>
  <dcterms:created xsi:type="dcterms:W3CDTF">2022-09-20T07:07:48Z</dcterms:created>
  <dcterms:modified xsi:type="dcterms:W3CDTF">2022-09-20T14:10:23Z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0x010100225B50875A60DC46B132BBF20BB4F0C8</vt:lpwstr>
  </property>
  <property fmtid="{D5CDD505-2E9C-101B-9397-08002B2CF9AE}" pid="3" name="MediaServiceImageTags">
    <vt:lpwstr/>
  </property>
</Properties>
</file>