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commentAuthors.xml" ContentType="application/vnd.openxmlformats-officedocument.presentationml.commentAuthors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  <p:sldMasterId id="2147484252" r:id="rId2"/>
  </p:sldMasterIdLst>
  <p:notesMasterIdLst>
    <p:notesMasterId r:id="rId11"/>
  </p:notesMasterIdLst>
  <p:handoutMasterIdLst>
    <p:handoutMasterId r:id="rId12"/>
  </p:handoutMasterIdLst>
  <p:sldIdLst>
    <p:sldId id="408" r:id="rId3"/>
    <p:sldId id="513" r:id="rId4"/>
    <p:sldId id="494" r:id="rId5"/>
    <p:sldId id="512" r:id="rId6"/>
    <p:sldId id="505" r:id="rId7"/>
    <p:sldId id="502" r:id="rId8"/>
    <p:sldId id="508" r:id="rId9"/>
    <p:sldId id="497" r:id="rId1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ckele, Susanne" initials="HSu" lastIdx="1" clrIdx="0"/>
  <p:cmAuthor id="1" name="Track, Thomas" initials="TT" lastIdx="1" clrIdx="1"/>
  <p:cmAuthor id="2" name="Wendler, Katja" initials="WK" lastIdx="2" clrIdx="2"/>
  <p:cmAuthor id="3" name="Jacobi, Andreas" initials="JA" lastIdx="1" clrIdx="3">
    <p:extLst>
      <p:ext uri="{19B8F6BF-5375-455C-9EA6-DF929625EA0E}">
        <p15:presenceInfo xmlns:p15="http://schemas.microsoft.com/office/powerpoint/2012/main" userId="S-1-5-21-117609710-1708537768-839522115-3141" providerId="AD"/>
      </p:ext>
    </p:extLst>
  </p:cmAuthor>
  <p:cmAuthor id="4" name="Sabine Flamme" initials="SF" lastIdx="4" clrIdx="4">
    <p:extLst>
      <p:ext uri="{19B8F6BF-5375-455C-9EA6-DF929625EA0E}">
        <p15:presenceInfo xmlns:p15="http://schemas.microsoft.com/office/powerpoint/2012/main" userId="S-1-5-21-1255108334-525891838-3214669744-9434" providerId="AD"/>
      </p:ext>
    </p:extLst>
  </p:cmAuthor>
  <p:cmAuthor id="5" name="Dirk Klöpper" initials="DK" lastIdx="1" clrIdx="5">
    <p:extLst>
      <p:ext uri="{19B8F6BF-5375-455C-9EA6-DF929625EA0E}">
        <p15:presenceInfo xmlns:p15="http://schemas.microsoft.com/office/powerpoint/2012/main" userId="Dirk Klöp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695"/>
    <a:srgbClr val="000000"/>
    <a:srgbClr val="7FC818"/>
    <a:srgbClr val="ECEDED"/>
    <a:srgbClr val="005983"/>
    <a:srgbClr val="6B97C7"/>
    <a:srgbClr val="3366CC"/>
    <a:srgbClr val="4F81BD"/>
    <a:srgbClr val="0043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0" autoAdjust="0"/>
    <p:restoredTop sz="93979" autoAdjust="0"/>
  </p:normalViewPr>
  <p:slideViewPr>
    <p:cSldViewPr>
      <p:cViewPr varScale="1">
        <p:scale>
          <a:sx n="61" d="100"/>
          <a:sy n="61" d="100"/>
        </p:scale>
        <p:origin x="12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6" d="100"/>
        <a:sy n="146" d="100"/>
      </p:scale>
      <p:origin x="0" y="-1457"/>
    </p:cViewPr>
  </p:sorterViewPr>
  <p:notesViewPr>
    <p:cSldViewPr>
      <p:cViewPr varScale="1">
        <p:scale>
          <a:sx n="52" d="100"/>
          <a:sy n="52" d="100"/>
        </p:scale>
        <p:origin x="-2392" y="-6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16068981944447E-4"/>
          <c:y val="1.012742210856118E-2"/>
          <c:w val="0.99910589046032072"/>
          <c:h val="0.7802354641517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Kosten / Preis [€/m²]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5000">
                  <a:srgbClr val="3AA7DE"/>
                </a:gs>
                <a:gs pos="100000">
                  <a:srgbClr val="3760AB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5000">
                    <a:srgbClr val="3AA7DE"/>
                  </a:gs>
                  <a:gs pos="100000">
                    <a:srgbClr val="28467C"/>
                  </a:gs>
                </a:gsLst>
                <a:lin ang="162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C3-4AF0-88D1-5EA1AC18F62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5000">
                    <a:srgbClr val="3AA7DE"/>
                  </a:gs>
                  <a:gs pos="100000">
                    <a:srgbClr val="6288CC"/>
                  </a:gs>
                </a:gsLst>
                <a:lin ang="162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C3-4AF0-88D1-5EA1AC18F62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4C3-4AF0-88D1-5EA1AC18F62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4C3-4AF0-88D1-5EA1AC18F627}"/>
              </c:ext>
            </c:extLst>
          </c:dPt>
          <c:cat>
            <c:strRef>
              <c:f>Tabelle1!$A$2:$A$3</c:f>
              <c:strCache>
                <c:ptCount val="2"/>
                <c:pt idx="0">
                  <c:v>Status Quo:                                                                      "sell &amp; forget"</c:v>
                </c:pt>
                <c:pt idx="1">
                  <c:v>Kreislaufmodell:                                       "LoopPrime"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10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C3-4AF0-88D1-5EA1AC18F62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CO2-Aufwand [kg CO2-Äqu./(m²*50a)]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7000">
                  <a:srgbClr val="FF9900"/>
                </a:gs>
                <a:gs pos="100000">
                  <a:srgbClr val="FF7111"/>
                </a:gs>
              </a:gsLst>
              <a:lin ang="162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rgbClr val="FF9900"/>
                  </a:gs>
                  <a:gs pos="100000">
                    <a:srgbClr val="F26200"/>
                  </a:gs>
                </a:gsLst>
                <a:lin ang="1620000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4C3-4AF0-88D1-5EA1AC18F627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rgbClr val="FFA41D"/>
                  </a:gs>
                  <a:gs pos="100000">
                    <a:srgbClr val="FF9900"/>
                  </a:gs>
                </a:gsLst>
                <a:lin ang="1620000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4C3-4AF0-88D1-5EA1AC18F627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8000">
                    <a:srgbClr val="FFA41D"/>
                  </a:gs>
                  <a:gs pos="100000">
                    <a:srgbClr val="FF9900"/>
                  </a:gs>
                </a:gsLst>
                <a:lin ang="1620000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4C3-4AF0-88D1-5EA1AC18F627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rgbClr val="FFA41D"/>
                  </a:gs>
                  <a:gs pos="100000">
                    <a:srgbClr val="FF9900"/>
                  </a:gs>
                </a:gsLst>
                <a:lin ang="1620000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4C3-4AF0-88D1-5EA1AC18F627}"/>
              </c:ext>
            </c:extLst>
          </c:dPt>
          <c:cat>
            <c:strRef>
              <c:f>Tabelle1!$A$2:$A$3</c:f>
              <c:strCache>
                <c:ptCount val="2"/>
                <c:pt idx="0">
                  <c:v>Status Quo:                                                                      "sell &amp; forget"</c:v>
                </c:pt>
                <c:pt idx="1">
                  <c:v>Kreislaufmodell:                                       "LoopPrime"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10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4C3-4AF0-88D1-5EA1AC18F62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Eingesetzte Rohstoffmenge [kg/(m²*50a)]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7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500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4C3-4AF0-88D1-5EA1AC18F627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bg1">
                      <a:lumMod val="65000"/>
                    </a:schemeClr>
                  </a:gs>
                  <a:gs pos="100000">
                    <a:srgbClr val="848484"/>
                  </a:gs>
                </a:gsLst>
                <a:lin ang="1620000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4C3-4AF0-88D1-5EA1AC18F627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bg1">
                      <a:lumMod val="6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1620000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4C3-4AF0-88D1-5EA1AC18F627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bg1">
                      <a:lumMod val="6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1620000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4C3-4AF0-88D1-5EA1AC18F627}"/>
              </c:ext>
            </c:extLst>
          </c:dPt>
          <c:cat>
            <c:strRef>
              <c:f>Tabelle1!$A$2:$A$3</c:f>
              <c:strCache>
                <c:ptCount val="2"/>
                <c:pt idx="0">
                  <c:v>Status Quo:                                                                      "sell &amp; forget"</c:v>
                </c:pt>
                <c:pt idx="1">
                  <c:v>Kreislaufmodell:                                       "LoopPrime"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10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4C3-4AF0-88D1-5EA1AC18F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893024"/>
        <c:axId val="446892192"/>
      </c:barChart>
      <c:catAx>
        <c:axId val="446893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892192"/>
        <c:crosses val="autoZero"/>
        <c:auto val="1"/>
        <c:lblAlgn val="ctr"/>
        <c:lblOffset val="100"/>
        <c:noMultiLvlLbl val="0"/>
      </c:catAx>
      <c:valAx>
        <c:axId val="44689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89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906734717559612E-2"/>
          <c:y val="0.77073148111174516"/>
          <c:w val="0.94804393589911462"/>
          <c:h val="0.2292685188882548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5EF5B-AE4F-411C-A0DB-919A51896F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45718-51D2-4DED-95F9-5E26CB0B7F43}">
      <dgm:prSet custT="1"/>
      <dgm:spPr/>
      <dgm:t>
        <a:bodyPr/>
        <a:lstStyle/>
        <a:p>
          <a:r>
            <a:rPr lang="de-DE" sz="1800" b="1" dirty="0"/>
            <a:t>Wesentliche Erkenntnisse </a:t>
          </a:r>
          <a:endParaRPr lang="en-US" sz="1800" b="1" dirty="0"/>
        </a:p>
      </dgm:t>
    </dgm:pt>
    <dgm:pt modelId="{8D9DCA9C-8535-4BE6-88EB-6EAA4A688A3C}" type="parTrans" cxnId="{CF6926E4-5070-4A3F-84B5-DC20A01B3DB2}">
      <dgm:prSet/>
      <dgm:spPr/>
      <dgm:t>
        <a:bodyPr/>
        <a:lstStyle/>
        <a:p>
          <a:endParaRPr lang="en-US"/>
        </a:p>
      </dgm:t>
    </dgm:pt>
    <dgm:pt modelId="{8019F024-86BC-42B7-BA26-8943F48CC258}" type="sibTrans" cxnId="{CF6926E4-5070-4A3F-84B5-DC20A01B3DB2}">
      <dgm:prSet/>
      <dgm:spPr/>
      <dgm:t>
        <a:bodyPr/>
        <a:lstStyle/>
        <a:p>
          <a:endParaRPr lang="en-US"/>
        </a:p>
      </dgm:t>
    </dgm:pt>
    <dgm:pt modelId="{45E69C50-B0E3-42EE-94B0-449AD2B80173}">
      <dgm:prSet custT="1"/>
      <dgm:spPr/>
      <dgm:t>
        <a:bodyPr/>
        <a:lstStyle/>
        <a:p>
          <a:r>
            <a:rPr lang="de-DE" sz="1800" dirty="0"/>
            <a:t>Der Markt fragt </a:t>
          </a:r>
          <a:r>
            <a:rPr lang="de-DE" sz="1800" b="1" u="none" dirty="0"/>
            <a:t>nachhaltige Lösungen </a:t>
          </a:r>
          <a:r>
            <a:rPr lang="de-DE" sz="1800" dirty="0"/>
            <a:t>- die wirtschaftlich darstellbar sind – nach (Pilotprojekte gestartet)</a:t>
          </a:r>
          <a:endParaRPr lang="en-US" sz="1800" dirty="0"/>
        </a:p>
      </dgm:t>
    </dgm:pt>
    <dgm:pt modelId="{1950D9B2-9920-46D7-AB2A-5059C04C40F2}" type="parTrans" cxnId="{D73B9E7B-65B9-473A-8173-E826F584162A}">
      <dgm:prSet/>
      <dgm:spPr/>
      <dgm:t>
        <a:bodyPr/>
        <a:lstStyle/>
        <a:p>
          <a:endParaRPr lang="en-US"/>
        </a:p>
      </dgm:t>
    </dgm:pt>
    <dgm:pt modelId="{4A16C9CC-A88D-4954-8078-213E133FA562}" type="sibTrans" cxnId="{D73B9E7B-65B9-473A-8173-E826F584162A}">
      <dgm:prSet/>
      <dgm:spPr/>
      <dgm:t>
        <a:bodyPr/>
        <a:lstStyle/>
        <a:p>
          <a:endParaRPr lang="en-US"/>
        </a:p>
      </dgm:t>
    </dgm:pt>
    <dgm:pt modelId="{00EEBD99-35BC-4C49-84FA-3A3B035D0AE2}">
      <dgm:prSet custT="1"/>
      <dgm:spPr/>
      <dgm:t>
        <a:bodyPr/>
        <a:lstStyle/>
        <a:p>
          <a:r>
            <a:rPr lang="de-DE" sz="1800" dirty="0"/>
            <a:t>Der </a:t>
          </a:r>
          <a:r>
            <a:rPr lang="de-DE" sz="1800" b="1" u="none" dirty="0"/>
            <a:t>2nd use Markt </a:t>
          </a:r>
          <a:r>
            <a:rPr lang="de-DE" sz="1800" dirty="0"/>
            <a:t>ist attraktiv (bei üblicher Gewährleistung durch den Hersteller)</a:t>
          </a:r>
          <a:endParaRPr lang="en-US" sz="1800" dirty="0"/>
        </a:p>
      </dgm:t>
    </dgm:pt>
    <dgm:pt modelId="{4C6FA117-FECF-4112-B336-73DAE84A3981}" type="parTrans" cxnId="{061E6791-F27F-4636-9C33-DDE2F4A739DA}">
      <dgm:prSet/>
      <dgm:spPr/>
      <dgm:t>
        <a:bodyPr/>
        <a:lstStyle/>
        <a:p>
          <a:endParaRPr lang="en-US"/>
        </a:p>
      </dgm:t>
    </dgm:pt>
    <dgm:pt modelId="{5404414E-76F0-4E33-8015-3D81E7AF9B70}" type="sibTrans" cxnId="{061E6791-F27F-4636-9C33-DDE2F4A739DA}">
      <dgm:prSet/>
      <dgm:spPr/>
      <dgm:t>
        <a:bodyPr/>
        <a:lstStyle/>
        <a:p>
          <a:endParaRPr lang="en-US"/>
        </a:p>
      </dgm:t>
    </dgm:pt>
    <dgm:pt modelId="{1BD3DEA0-AFBA-428F-80DC-14E0075287EC}">
      <dgm:prSet custT="1"/>
      <dgm:spPr/>
      <dgm:t>
        <a:bodyPr/>
        <a:lstStyle/>
        <a:p>
          <a:r>
            <a:rPr lang="de-DE" sz="1800" dirty="0"/>
            <a:t>Nicht alle </a:t>
          </a:r>
          <a:r>
            <a:rPr lang="de-DE" sz="1800" b="1" u="none" dirty="0"/>
            <a:t>Produkte</a:t>
          </a:r>
          <a:r>
            <a:rPr lang="de-DE" sz="1800" dirty="0"/>
            <a:t> sind für die Geschäftsmodelle geeignet</a:t>
          </a:r>
          <a:endParaRPr lang="en-US" sz="1800" dirty="0"/>
        </a:p>
      </dgm:t>
    </dgm:pt>
    <dgm:pt modelId="{1DC10B29-88E0-4535-B7B2-54679C15FADD}" type="parTrans" cxnId="{D70420A3-249A-4996-A094-BF7BAEFF6286}">
      <dgm:prSet/>
      <dgm:spPr/>
      <dgm:t>
        <a:bodyPr/>
        <a:lstStyle/>
        <a:p>
          <a:endParaRPr lang="en-US"/>
        </a:p>
      </dgm:t>
    </dgm:pt>
    <dgm:pt modelId="{AAE71DE2-0345-4FEF-B424-E565CBC86135}" type="sibTrans" cxnId="{D70420A3-249A-4996-A094-BF7BAEFF6286}">
      <dgm:prSet/>
      <dgm:spPr/>
      <dgm:t>
        <a:bodyPr/>
        <a:lstStyle/>
        <a:p>
          <a:endParaRPr lang="en-US"/>
        </a:p>
      </dgm:t>
    </dgm:pt>
    <dgm:pt modelId="{6E565F3C-B8A7-4AB4-B36E-773340264064}">
      <dgm:prSet custT="1"/>
      <dgm:spPr/>
      <dgm:t>
        <a:bodyPr/>
        <a:lstStyle/>
        <a:p>
          <a:r>
            <a:rPr lang="de-DE" sz="1800" dirty="0"/>
            <a:t>Die Vorgehensweise zur Geschäftsmodellentwicklung ist </a:t>
          </a:r>
          <a:r>
            <a:rPr lang="de-DE" sz="1800" b="1" u="none" dirty="0"/>
            <a:t>systemisch</a:t>
          </a:r>
          <a:r>
            <a:rPr lang="de-DE" sz="1800" u="sng" dirty="0"/>
            <a:t> </a:t>
          </a:r>
          <a:r>
            <a:rPr lang="de-DE" sz="1800" dirty="0"/>
            <a:t>übertragbar </a:t>
          </a:r>
          <a:endParaRPr lang="en-US" sz="1800" dirty="0"/>
        </a:p>
      </dgm:t>
    </dgm:pt>
    <dgm:pt modelId="{CE7C5856-A0C3-4C8F-9AF1-BB3BAB158F6C}" type="parTrans" cxnId="{1DFEF6BA-66EE-4B51-B1DE-C306F4CEE5C9}">
      <dgm:prSet/>
      <dgm:spPr/>
      <dgm:t>
        <a:bodyPr/>
        <a:lstStyle/>
        <a:p>
          <a:endParaRPr lang="en-US"/>
        </a:p>
      </dgm:t>
    </dgm:pt>
    <dgm:pt modelId="{97F8F4C7-3A30-4DA0-86B7-FF7FD574476B}" type="sibTrans" cxnId="{1DFEF6BA-66EE-4B51-B1DE-C306F4CEE5C9}">
      <dgm:prSet/>
      <dgm:spPr/>
      <dgm:t>
        <a:bodyPr/>
        <a:lstStyle/>
        <a:p>
          <a:endParaRPr lang="en-US"/>
        </a:p>
      </dgm:t>
    </dgm:pt>
    <dgm:pt modelId="{C5ECC643-58EB-467B-A6DB-E2278E471440}">
      <dgm:prSet custT="1"/>
      <dgm:spPr/>
      <dgm:t>
        <a:bodyPr/>
        <a:lstStyle/>
        <a:p>
          <a:r>
            <a:rPr lang="de-DE" sz="1800" b="1" dirty="0"/>
            <a:t>Notwendige Veränderung von Rahmenbedingungen</a:t>
          </a:r>
          <a:endParaRPr lang="en-US" sz="1800" dirty="0"/>
        </a:p>
      </dgm:t>
    </dgm:pt>
    <dgm:pt modelId="{459FAA9E-73FE-4F9F-BC6C-C231396D7A24}" type="parTrans" cxnId="{6B632AA9-BA90-464E-847E-2091EFB1EF7D}">
      <dgm:prSet/>
      <dgm:spPr/>
      <dgm:t>
        <a:bodyPr/>
        <a:lstStyle/>
        <a:p>
          <a:endParaRPr lang="en-US"/>
        </a:p>
      </dgm:t>
    </dgm:pt>
    <dgm:pt modelId="{A19F28AA-C437-40A8-99A6-B5F86176E9CE}" type="sibTrans" cxnId="{6B632AA9-BA90-464E-847E-2091EFB1EF7D}">
      <dgm:prSet/>
      <dgm:spPr/>
      <dgm:t>
        <a:bodyPr/>
        <a:lstStyle/>
        <a:p>
          <a:endParaRPr lang="en-US"/>
        </a:p>
      </dgm:t>
    </dgm:pt>
    <dgm:pt modelId="{116B195F-64AC-4CB0-8DFA-E53D76257F11}">
      <dgm:prSet custT="1"/>
      <dgm:spPr/>
      <dgm:t>
        <a:bodyPr/>
        <a:lstStyle/>
        <a:p>
          <a:r>
            <a:rPr lang="de-DE" sz="1800" dirty="0"/>
            <a:t>Besonders beim Geschäftsmodell „Rückgabepflicht“ (zunächst </a:t>
          </a:r>
          <a:r>
            <a:rPr lang="de-DE" sz="1800" b="1" dirty="0"/>
            <a:t>kein  CO</a:t>
          </a:r>
          <a:r>
            <a:rPr lang="de-DE" sz="1800" b="1" baseline="-25000" dirty="0"/>
            <a:t>2</a:t>
          </a:r>
          <a:r>
            <a:rPr lang="de-DE" sz="1800" b="1" dirty="0"/>
            <a:t>-Vorteil</a:t>
          </a:r>
          <a:r>
            <a:rPr lang="de-DE" sz="1800" dirty="0"/>
            <a:t>) aber auch die weiteren erfordern </a:t>
          </a:r>
          <a:r>
            <a:rPr lang="de-DE" sz="1800" b="1" dirty="0"/>
            <a:t>neue Festlegungen zur CO</a:t>
          </a:r>
          <a:r>
            <a:rPr lang="de-DE" sz="1800" b="1" baseline="-25000" dirty="0"/>
            <a:t>2</a:t>
          </a:r>
          <a:r>
            <a:rPr lang="de-DE" sz="1800" b="1" dirty="0"/>
            <a:t> – Bilanzierung</a:t>
          </a:r>
          <a:endParaRPr lang="en-US" sz="1800" b="1" dirty="0"/>
        </a:p>
      </dgm:t>
    </dgm:pt>
    <dgm:pt modelId="{01F8B863-C759-4E65-A810-4C02557256A9}" type="parTrans" cxnId="{F003B86B-49A9-4790-AAC6-8B8F5D0CE62A}">
      <dgm:prSet/>
      <dgm:spPr/>
      <dgm:t>
        <a:bodyPr/>
        <a:lstStyle/>
        <a:p>
          <a:endParaRPr lang="en-US"/>
        </a:p>
      </dgm:t>
    </dgm:pt>
    <dgm:pt modelId="{F3712851-5A4B-4158-A60D-4D67DF6E86BE}" type="sibTrans" cxnId="{F003B86B-49A9-4790-AAC6-8B8F5D0CE62A}">
      <dgm:prSet/>
      <dgm:spPr/>
      <dgm:t>
        <a:bodyPr/>
        <a:lstStyle/>
        <a:p>
          <a:endParaRPr lang="en-US"/>
        </a:p>
      </dgm:t>
    </dgm:pt>
    <dgm:pt modelId="{68195ADA-A75D-479D-9304-960DB4749BBB}">
      <dgm:prSet custT="1"/>
      <dgm:spPr/>
      <dgm:t>
        <a:bodyPr/>
        <a:lstStyle/>
        <a:p>
          <a:r>
            <a:rPr lang="de-DE" sz="1800" b="1" dirty="0"/>
            <a:t>Steuerrecht </a:t>
          </a:r>
          <a:r>
            <a:rPr lang="de-DE" sz="1800" b="0" dirty="0"/>
            <a:t>erzeugt noch Hürden </a:t>
          </a:r>
          <a:r>
            <a:rPr lang="de-DE" sz="1800" b="1" dirty="0"/>
            <a:t>(Begrenzung der Leasinglaufzeit / Bilanzierungsrisiken für die Hersteller)</a:t>
          </a:r>
          <a:endParaRPr lang="en-US" sz="1800" b="1" dirty="0"/>
        </a:p>
      </dgm:t>
    </dgm:pt>
    <dgm:pt modelId="{819D55B1-DD46-487E-92C6-A51BA216B151}" type="parTrans" cxnId="{7136423E-B31B-451D-B15C-0543AC5B3BAD}">
      <dgm:prSet/>
      <dgm:spPr/>
      <dgm:t>
        <a:bodyPr/>
        <a:lstStyle/>
        <a:p>
          <a:endParaRPr lang="de-DE"/>
        </a:p>
      </dgm:t>
    </dgm:pt>
    <dgm:pt modelId="{09873242-0A12-4454-BD75-F7C712697DB3}" type="sibTrans" cxnId="{7136423E-B31B-451D-B15C-0543AC5B3BAD}">
      <dgm:prSet/>
      <dgm:spPr/>
      <dgm:t>
        <a:bodyPr/>
        <a:lstStyle/>
        <a:p>
          <a:endParaRPr lang="de-DE"/>
        </a:p>
      </dgm:t>
    </dgm:pt>
    <dgm:pt modelId="{2BBADF2E-1507-48D8-ACD0-76BFA3BA6987}">
      <dgm:prSet custT="1"/>
      <dgm:spPr/>
      <dgm:t>
        <a:bodyPr/>
        <a:lstStyle/>
        <a:p>
          <a:r>
            <a:rPr lang="en-US" sz="1800" dirty="0"/>
            <a:t>Derzeit </a:t>
          </a:r>
          <a:r>
            <a:rPr lang="en-US" sz="1800" b="1" dirty="0"/>
            <a:t>keine Nachfrage </a:t>
          </a:r>
          <a:r>
            <a:rPr lang="en-US" sz="1800" dirty="0"/>
            <a:t>durch die öffentliche Hand – (</a:t>
          </a:r>
          <a:r>
            <a:rPr lang="en-US" sz="1800" b="1" dirty="0"/>
            <a:t>möglich?</a:t>
          </a:r>
          <a:r>
            <a:rPr lang="en-US" sz="1800" dirty="0"/>
            <a:t>)</a:t>
          </a:r>
          <a:endParaRPr lang="de-DE" sz="1800" b="1" dirty="0"/>
        </a:p>
      </dgm:t>
    </dgm:pt>
    <dgm:pt modelId="{AFAD8489-D89F-4A26-9052-54BA0CB0FD70}" type="parTrans" cxnId="{047B8CC1-1AA6-432D-857B-D9E8C90E6A96}">
      <dgm:prSet/>
      <dgm:spPr/>
      <dgm:t>
        <a:bodyPr/>
        <a:lstStyle/>
        <a:p>
          <a:endParaRPr lang="de-DE"/>
        </a:p>
      </dgm:t>
    </dgm:pt>
    <dgm:pt modelId="{5685E339-35A2-4B33-8956-44BF0513392A}" type="sibTrans" cxnId="{047B8CC1-1AA6-432D-857B-D9E8C90E6A96}">
      <dgm:prSet/>
      <dgm:spPr/>
      <dgm:t>
        <a:bodyPr/>
        <a:lstStyle/>
        <a:p>
          <a:endParaRPr lang="de-DE"/>
        </a:p>
      </dgm:t>
    </dgm:pt>
    <dgm:pt modelId="{D88403EA-048E-48A9-B6FD-E1F4B7A989AC}" type="pres">
      <dgm:prSet presAssocID="{9775EF5B-AE4F-411C-A0DB-919A51896F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1AD84F8-D195-446E-B3CA-0E6712EB6307}" type="pres">
      <dgm:prSet presAssocID="{CF645718-51D2-4DED-95F9-5E26CB0B7F43}" presName="parentLin" presStyleCnt="0"/>
      <dgm:spPr/>
    </dgm:pt>
    <dgm:pt modelId="{1423CC68-1B16-4806-BD6C-17FCC292EBD6}" type="pres">
      <dgm:prSet presAssocID="{CF645718-51D2-4DED-95F9-5E26CB0B7F43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664AA914-C82A-4590-8F4E-B24AEDA52BC4}" type="pres">
      <dgm:prSet presAssocID="{CF645718-51D2-4DED-95F9-5E26CB0B7F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0DCD28-C8E8-485C-B0FD-C0196C332F1D}" type="pres">
      <dgm:prSet presAssocID="{CF645718-51D2-4DED-95F9-5E26CB0B7F43}" presName="negativeSpace" presStyleCnt="0"/>
      <dgm:spPr/>
    </dgm:pt>
    <dgm:pt modelId="{B705F123-3172-4C57-9EEE-078D7BC1BB45}" type="pres">
      <dgm:prSet presAssocID="{CF645718-51D2-4DED-95F9-5E26CB0B7F4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09EDB4-78E3-4C32-97F5-DE3F17F95184}" type="pres">
      <dgm:prSet presAssocID="{8019F024-86BC-42B7-BA26-8943F48CC258}" presName="spaceBetweenRectangles" presStyleCnt="0"/>
      <dgm:spPr/>
    </dgm:pt>
    <dgm:pt modelId="{10C61A39-6918-4450-87EC-C703BECBC773}" type="pres">
      <dgm:prSet presAssocID="{C5ECC643-58EB-467B-A6DB-E2278E471440}" presName="parentLin" presStyleCnt="0"/>
      <dgm:spPr/>
    </dgm:pt>
    <dgm:pt modelId="{4BE91EB1-6705-4706-B84F-81A79505A41A}" type="pres">
      <dgm:prSet presAssocID="{C5ECC643-58EB-467B-A6DB-E2278E471440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D6CE5669-4BD3-45A2-9D60-2B059315F1DD}" type="pres">
      <dgm:prSet presAssocID="{C5ECC643-58EB-467B-A6DB-E2278E47144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60692A-F18D-49DD-B617-77C3AFC270E2}" type="pres">
      <dgm:prSet presAssocID="{C5ECC643-58EB-467B-A6DB-E2278E471440}" presName="negativeSpace" presStyleCnt="0"/>
      <dgm:spPr/>
    </dgm:pt>
    <dgm:pt modelId="{15485AE4-2CE0-4B32-8575-9577557622E6}" type="pres">
      <dgm:prSet presAssocID="{C5ECC643-58EB-467B-A6DB-E2278E47144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73B9E7B-65B9-473A-8173-E826F584162A}" srcId="{CF645718-51D2-4DED-95F9-5E26CB0B7F43}" destId="{45E69C50-B0E3-42EE-94B0-449AD2B80173}" srcOrd="0" destOrd="0" parTransId="{1950D9B2-9920-46D7-AB2A-5059C04C40F2}" sibTransId="{4A16C9CC-A88D-4954-8078-213E133FA562}"/>
    <dgm:cxn modelId="{778B68AE-E59C-4E80-8306-547FB34F3EA2}" type="presOf" srcId="{00EEBD99-35BC-4C49-84FA-3A3B035D0AE2}" destId="{B705F123-3172-4C57-9EEE-078D7BC1BB45}" srcOrd="0" destOrd="1" presId="urn:microsoft.com/office/officeart/2005/8/layout/list1"/>
    <dgm:cxn modelId="{DB29264C-FBA0-41E8-AEC6-8D73B75D913F}" type="presOf" srcId="{C5ECC643-58EB-467B-A6DB-E2278E471440}" destId="{D6CE5669-4BD3-45A2-9D60-2B059315F1DD}" srcOrd="1" destOrd="0" presId="urn:microsoft.com/office/officeart/2005/8/layout/list1"/>
    <dgm:cxn modelId="{00E3A4F1-73B6-4514-8FCC-4DBEA7E380DD}" type="presOf" srcId="{45E69C50-B0E3-42EE-94B0-449AD2B80173}" destId="{B705F123-3172-4C57-9EEE-078D7BC1BB45}" srcOrd="0" destOrd="0" presId="urn:microsoft.com/office/officeart/2005/8/layout/list1"/>
    <dgm:cxn modelId="{1DFEF6BA-66EE-4B51-B1DE-C306F4CEE5C9}" srcId="{CF645718-51D2-4DED-95F9-5E26CB0B7F43}" destId="{6E565F3C-B8A7-4AB4-B36E-773340264064}" srcOrd="3" destOrd="0" parTransId="{CE7C5856-A0C3-4C8F-9AF1-BB3BAB158F6C}" sibTransId="{97F8F4C7-3A30-4DA0-86B7-FF7FD574476B}"/>
    <dgm:cxn modelId="{061E6791-F27F-4636-9C33-DDE2F4A739DA}" srcId="{CF645718-51D2-4DED-95F9-5E26CB0B7F43}" destId="{00EEBD99-35BC-4C49-84FA-3A3B035D0AE2}" srcOrd="1" destOrd="0" parTransId="{4C6FA117-FECF-4112-B336-73DAE84A3981}" sibTransId="{5404414E-76F0-4E33-8015-3D81E7AF9B70}"/>
    <dgm:cxn modelId="{7035565E-1724-49B7-9AF1-461466BCD193}" type="presOf" srcId="{2BBADF2E-1507-48D8-ACD0-76BFA3BA6987}" destId="{15485AE4-2CE0-4B32-8575-9577557622E6}" srcOrd="0" destOrd="2" presId="urn:microsoft.com/office/officeart/2005/8/layout/list1"/>
    <dgm:cxn modelId="{6B632AA9-BA90-464E-847E-2091EFB1EF7D}" srcId="{9775EF5B-AE4F-411C-A0DB-919A51896F01}" destId="{C5ECC643-58EB-467B-A6DB-E2278E471440}" srcOrd="1" destOrd="0" parTransId="{459FAA9E-73FE-4F9F-BC6C-C231396D7A24}" sibTransId="{A19F28AA-C437-40A8-99A6-B5F86176E9CE}"/>
    <dgm:cxn modelId="{1FD1E768-4226-496D-8DC7-BD624F077186}" type="presOf" srcId="{CF645718-51D2-4DED-95F9-5E26CB0B7F43}" destId="{664AA914-C82A-4590-8F4E-B24AEDA52BC4}" srcOrd="1" destOrd="0" presId="urn:microsoft.com/office/officeart/2005/8/layout/list1"/>
    <dgm:cxn modelId="{7136423E-B31B-451D-B15C-0543AC5B3BAD}" srcId="{C5ECC643-58EB-467B-A6DB-E2278E471440}" destId="{68195ADA-A75D-479D-9304-960DB4749BBB}" srcOrd="1" destOrd="0" parTransId="{819D55B1-DD46-487E-92C6-A51BA216B151}" sibTransId="{09873242-0A12-4454-BD75-F7C712697DB3}"/>
    <dgm:cxn modelId="{6DEBAC7A-B0D8-43BD-9948-A16B79A7E054}" type="presOf" srcId="{68195ADA-A75D-479D-9304-960DB4749BBB}" destId="{15485AE4-2CE0-4B32-8575-9577557622E6}" srcOrd="0" destOrd="1" presId="urn:microsoft.com/office/officeart/2005/8/layout/list1"/>
    <dgm:cxn modelId="{F2A3A3FD-65AF-4FDB-AC19-F56DBCC7BBDA}" type="presOf" srcId="{116B195F-64AC-4CB0-8DFA-E53D76257F11}" destId="{15485AE4-2CE0-4B32-8575-9577557622E6}" srcOrd="0" destOrd="0" presId="urn:microsoft.com/office/officeart/2005/8/layout/list1"/>
    <dgm:cxn modelId="{1094AD49-2602-4EAD-9DF3-CE5FC076003C}" type="presOf" srcId="{6E565F3C-B8A7-4AB4-B36E-773340264064}" destId="{B705F123-3172-4C57-9EEE-078D7BC1BB45}" srcOrd="0" destOrd="3" presId="urn:microsoft.com/office/officeart/2005/8/layout/list1"/>
    <dgm:cxn modelId="{99395A24-F0B0-43FA-85BE-9E6002FEEA68}" type="presOf" srcId="{CF645718-51D2-4DED-95F9-5E26CB0B7F43}" destId="{1423CC68-1B16-4806-BD6C-17FCC292EBD6}" srcOrd="0" destOrd="0" presId="urn:microsoft.com/office/officeart/2005/8/layout/list1"/>
    <dgm:cxn modelId="{F003B86B-49A9-4790-AAC6-8B8F5D0CE62A}" srcId="{C5ECC643-58EB-467B-A6DB-E2278E471440}" destId="{116B195F-64AC-4CB0-8DFA-E53D76257F11}" srcOrd="0" destOrd="0" parTransId="{01F8B863-C759-4E65-A810-4C02557256A9}" sibTransId="{F3712851-5A4B-4158-A60D-4D67DF6E86BE}"/>
    <dgm:cxn modelId="{D70420A3-249A-4996-A094-BF7BAEFF6286}" srcId="{CF645718-51D2-4DED-95F9-5E26CB0B7F43}" destId="{1BD3DEA0-AFBA-428F-80DC-14E0075287EC}" srcOrd="2" destOrd="0" parTransId="{1DC10B29-88E0-4535-B7B2-54679C15FADD}" sibTransId="{AAE71DE2-0345-4FEF-B424-E565CBC86135}"/>
    <dgm:cxn modelId="{047B8CC1-1AA6-432D-857B-D9E8C90E6A96}" srcId="{C5ECC643-58EB-467B-A6DB-E2278E471440}" destId="{2BBADF2E-1507-48D8-ACD0-76BFA3BA6987}" srcOrd="2" destOrd="0" parTransId="{AFAD8489-D89F-4A26-9052-54BA0CB0FD70}" sibTransId="{5685E339-35A2-4B33-8956-44BF0513392A}"/>
    <dgm:cxn modelId="{F9242BA0-E822-4998-8239-C0727C4712F0}" type="presOf" srcId="{C5ECC643-58EB-467B-A6DB-E2278E471440}" destId="{4BE91EB1-6705-4706-B84F-81A79505A41A}" srcOrd="0" destOrd="0" presId="urn:microsoft.com/office/officeart/2005/8/layout/list1"/>
    <dgm:cxn modelId="{CF6926E4-5070-4A3F-84B5-DC20A01B3DB2}" srcId="{9775EF5B-AE4F-411C-A0DB-919A51896F01}" destId="{CF645718-51D2-4DED-95F9-5E26CB0B7F43}" srcOrd="0" destOrd="0" parTransId="{8D9DCA9C-8535-4BE6-88EB-6EAA4A688A3C}" sibTransId="{8019F024-86BC-42B7-BA26-8943F48CC258}"/>
    <dgm:cxn modelId="{CBBA39AE-FA27-4587-A9B0-0D6EB9857D45}" type="presOf" srcId="{1BD3DEA0-AFBA-428F-80DC-14E0075287EC}" destId="{B705F123-3172-4C57-9EEE-078D7BC1BB45}" srcOrd="0" destOrd="2" presId="urn:microsoft.com/office/officeart/2005/8/layout/list1"/>
    <dgm:cxn modelId="{009840A3-1588-4C9D-9FCF-535D91D19741}" type="presOf" srcId="{9775EF5B-AE4F-411C-A0DB-919A51896F01}" destId="{D88403EA-048E-48A9-B6FD-E1F4B7A989AC}" srcOrd="0" destOrd="0" presId="urn:microsoft.com/office/officeart/2005/8/layout/list1"/>
    <dgm:cxn modelId="{BE4C546E-2561-424D-84CB-81065BD681AC}" type="presParOf" srcId="{D88403EA-048E-48A9-B6FD-E1F4B7A989AC}" destId="{81AD84F8-D195-446E-B3CA-0E6712EB6307}" srcOrd="0" destOrd="0" presId="urn:microsoft.com/office/officeart/2005/8/layout/list1"/>
    <dgm:cxn modelId="{5BE27AF1-EC73-43A3-AC1D-88F8E6BC922E}" type="presParOf" srcId="{81AD84F8-D195-446E-B3CA-0E6712EB6307}" destId="{1423CC68-1B16-4806-BD6C-17FCC292EBD6}" srcOrd="0" destOrd="0" presId="urn:microsoft.com/office/officeart/2005/8/layout/list1"/>
    <dgm:cxn modelId="{3FADBE5A-A55F-4D2C-A3B1-7D7A0909001C}" type="presParOf" srcId="{81AD84F8-D195-446E-B3CA-0E6712EB6307}" destId="{664AA914-C82A-4590-8F4E-B24AEDA52BC4}" srcOrd="1" destOrd="0" presId="urn:microsoft.com/office/officeart/2005/8/layout/list1"/>
    <dgm:cxn modelId="{C61068E2-F729-4AA3-BF42-481ACC74D133}" type="presParOf" srcId="{D88403EA-048E-48A9-B6FD-E1F4B7A989AC}" destId="{8E0DCD28-C8E8-485C-B0FD-C0196C332F1D}" srcOrd="1" destOrd="0" presId="urn:microsoft.com/office/officeart/2005/8/layout/list1"/>
    <dgm:cxn modelId="{5C20F76E-5279-410E-B694-722C0742E79F}" type="presParOf" srcId="{D88403EA-048E-48A9-B6FD-E1F4B7A989AC}" destId="{B705F123-3172-4C57-9EEE-078D7BC1BB45}" srcOrd="2" destOrd="0" presId="urn:microsoft.com/office/officeart/2005/8/layout/list1"/>
    <dgm:cxn modelId="{4947EDF8-29CD-4377-B524-A72C592F9048}" type="presParOf" srcId="{D88403EA-048E-48A9-B6FD-E1F4B7A989AC}" destId="{5109EDB4-78E3-4C32-97F5-DE3F17F95184}" srcOrd="3" destOrd="0" presId="urn:microsoft.com/office/officeart/2005/8/layout/list1"/>
    <dgm:cxn modelId="{5D38F882-BFA8-4BB5-AF22-1572B8949F73}" type="presParOf" srcId="{D88403EA-048E-48A9-B6FD-E1F4B7A989AC}" destId="{10C61A39-6918-4450-87EC-C703BECBC773}" srcOrd="4" destOrd="0" presId="urn:microsoft.com/office/officeart/2005/8/layout/list1"/>
    <dgm:cxn modelId="{92AFA28F-2699-4EC4-A082-E6FC346F4A6E}" type="presParOf" srcId="{10C61A39-6918-4450-87EC-C703BECBC773}" destId="{4BE91EB1-6705-4706-B84F-81A79505A41A}" srcOrd="0" destOrd="0" presId="urn:microsoft.com/office/officeart/2005/8/layout/list1"/>
    <dgm:cxn modelId="{A2BCAF31-9DA6-4D27-A231-6099A1EB0F6C}" type="presParOf" srcId="{10C61A39-6918-4450-87EC-C703BECBC773}" destId="{D6CE5669-4BD3-45A2-9D60-2B059315F1DD}" srcOrd="1" destOrd="0" presId="urn:microsoft.com/office/officeart/2005/8/layout/list1"/>
    <dgm:cxn modelId="{5A1F7EE4-568A-4BBD-8FC2-1BC2E747E186}" type="presParOf" srcId="{D88403EA-048E-48A9-B6FD-E1F4B7A989AC}" destId="{0660692A-F18D-49DD-B617-77C3AFC270E2}" srcOrd="5" destOrd="0" presId="urn:microsoft.com/office/officeart/2005/8/layout/list1"/>
    <dgm:cxn modelId="{786C8C20-D33C-421E-87C3-081D9B638A7D}" type="presParOf" srcId="{D88403EA-048E-48A9-B6FD-E1F4B7A989AC}" destId="{15485AE4-2CE0-4B32-8575-9577557622E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5F123-3172-4C57-9EEE-078D7BC1BB45}">
      <dsp:nvSpPr>
        <dsp:cNvPr id="0" name=""/>
        <dsp:cNvSpPr/>
      </dsp:nvSpPr>
      <dsp:spPr>
        <a:xfrm>
          <a:off x="0" y="169131"/>
          <a:ext cx="8229600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/>
            <a:t>Der Markt fragt </a:t>
          </a:r>
          <a:r>
            <a:rPr lang="de-DE" sz="1800" b="1" u="none" kern="1200" dirty="0"/>
            <a:t>nachhaltige Lösungen </a:t>
          </a:r>
          <a:r>
            <a:rPr lang="de-DE" sz="1800" kern="1200" dirty="0"/>
            <a:t>- die wirtschaftlich darstellbar sind – nach (Pilotprojekte gestartet)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/>
            <a:t>Der </a:t>
          </a:r>
          <a:r>
            <a:rPr lang="de-DE" sz="1800" b="1" u="none" kern="1200" dirty="0"/>
            <a:t>2nd use Markt </a:t>
          </a:r>
          <a:r>
            <a:rPr lang="de-DE" sz="1800" kern="1200" dirty="0"/>
            <a:t>ist attraktiv (bei üblicher Gewährleistung durch den Hersteller)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/>
            <a:t>Nicht alle </a:t>
          </a:r>
          <a:r>
            <a:rPr lang="de-DE" sz="1800" b="1" u="none" kern="1200" dirty="0"/>
            <a:t>Produkte</a:t>
          </a:r>
          <a:r>
            <a:rPr lang="de-DE" sz="1800" kern="1200" dirty="0"/>
            <a:t> sind für die Geschäftsmodelle geeignet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/>
            <a:t>Die Vorgehensweise zur Geschäftsmodellentwicklung ist </a:t>
          </a:r>
          <a:r>
            <a:rPr lang="de-DE" sz="1800" b="1" u="none" kern="1200" dirty="0"/>
            <a:t>systemisch</a:t>
          </a:r>
          <a:r>
            <a:rPr lang="de-DE" sz="1800" u="sng" kern="1200" dirty="0"/>
            <a:t> </a:t>
          </a:r>
          <a:r>
            <a:rPr lang="de-DE" sz="1800" kern="1200" dirty="0"/>
            <a:t>übertragbar </a:t>
          </a:r>
          <a:endParaRPr lang="en-US" sz="1800" kern="1200" dirty="0"/>
        </a:p>
      </dsp:txBody>
      <dsp:txXfrm>
        <a:off x="0" y="169131"/>
        <a:ext cx="8229600" cy="2211300"/>
      </dsp:txXfrm>
    </dsp:sp>
    <dsp:sp modelId="{664AA914-C82A-4590-8F4E-B24AEDA52BC4}">
      <dsp:nvSpPr>
        <dsp:cNvPr id="0" name=""/>
        <dsp:cNvSpPr/>
      </dsp:nvSpPr>
      <dsp:spPr>
        <a:xfrm>
          <a:off x="411480" y="36291"/>
          <a:ext cx="57607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Wesentliche Erkenntnisse </a:t>
          </a:r>
          <a:endParaRPr lang="en-US" sz="1800" b="1" kern="1200" dirty="0"/>
        </a:p>
      </dsp:txBody>
      <dsp:txXfrm>
        <a:off x="424449" y="49260"/>
        <a:ext cx="5734782" cy="239742"/>
      </dsp:txXfrm>
    </dsp:sp>
    <dsp:sp modelId="{15485AE4-2CE0-4B32-8575-9577557622E6}">
      <dsp:nvSpPr>
        <dsp:cNvPr id="0" name=""/>
        <dsp:cNvSpPr/>
      </dsp:nvSpPr>
      <dsp:spPr>
        <a:xfrm>
          <a:off x="0" y="2561871"/>
          <a:ext cx="82296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/>
            <a:t>Besonders beim Geschäftsmodell „Rückgabepflicht“ (zunächst </a:t>
          </a:r>
          <a:r>
            <a:rPr lang="de-DE" sz="1800" b="1" kern="1200" dirty="0"/>
            <a:t>kein  CO</a:t>
          </a:r>
          <a:r>
            <a:rPr lang="de-DE" sz="1800" b="1" kern="1200" baseline="-25000" dirty="0"/>
            <a:t>2</a:t>
          </a:r>
          <a:r>
            <a:rPr lang="de-DE" sz="1800" b="1" kern="1200" dirty="0"/>
            <a:t>-Vorteil</a:t>
          </a:r>
          <a:r>
            <a:rPr lang="de-DE" sz="1800" kern="1200" dirty="0"/>
            <a:t>) aber auch die weiteren erfordern </a:t>
          </a:r>
          <a:r>
            <a:rPr lang="de-DE" sz="1800" b="1" kern="1200" dirty="0"/>
            <a:t>neue Festlegungen zur CO</a:t>
          </a:r>
          <a:r>
            <a:rPr lang="de-DE" sz="1800" b="1" kern="1200" baseline="-25000" dirty="0"/>
            <a:t>2</a:t>
          </a:r>
          <a:r>
            <a:rPr lang="de-DE" sz="1800" b="1" kern="1200" dirty="0"/>
            <a:t> – Bilanzierung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1" kern="1200" dirty="0"/>
            <a:t>Steuerrecht </a:t>
          </a:r>
          <a:r>
            <a:rPr lang="de-DE" sz="1800" b="0" kern="1200" dirty="0"/>
            <a:t>erzeugt noch Hürden </a:t>
          </a:r>
          <a:r>
            <a:rPr lang="de-DE" sz="1800" b="1" kern="1200" dirty="0"/>
            <a:t>(Begrenzung der Leasinglaufzeit / Bilanzierungsrisiken für die Hersteller)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Derzeit </a:t>
          </a:r>
          <a:r>
            <a:rPr lang="en-US" sz="1800" b="1" kern="1200" dirty="0"/>
            <a:t>keine Nachfrage </a:t>
          </a:r>
          <a:r>
            <a:rPr lang="en-US" sz="1800" kern="1200" dirty="0"/>
            <a:t>durch die öffentliche Hand – (</a:t>
          </a:r>
          <a:r>
            <a:rPr lang="en-US" sz="1800" b="1" kern="1200" dirty="0"/>
            <a:t>möglich?</a:t>
          </a:r>
          <a:r>
            <a:rPr lang="en-US" sz="1800" kern="1200" dirty="0"/>
            <a:t>)</a:t>
          </a:r>
          <a:endParaRPr lang="de-DE" sz="1800" b="1" kern="1200" dirty="0"/>
        </a:p>
      </dsp:txBody>
      <dsp:txXfrm>
        <a:off x="0" y="2561871"/>
        <a:ext cx="8229600" cy="1927800"/>
      </dsp:txXfrm>
    </dsp:sp>
    <dsp:sp modelId="{D6CE5669-4BD3-45A2-9D60-2B059315F1DD}">
      <dsp:nvSpPr>
        <dsp:cNvPr id="0" name=""/>
        <dsp:cNvSpPr/>
      </dsp:nvSpPr>
      <dsp:spPr>
        <a:xfrm>
          <a:off x="411480" y="2429031"/>
          <a:ext cx="57607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Notwendige Veränderung von Rahmenbedingungen</a:t>
          </a:r>
          <a:endParaRPr lang="en-US" sz="1800" kern="1200" dirty="0"/>
        </a:p>
      </dsp:txBody>
      <dsp:txXfrm>
        <a:off x="424449" y="2442000"/>
        <a:ext cx="5734782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0.72257</cdr:x>
      <cdr:y>0.06736</cdr:y>
    </cdr:from>
    <cdr:to>
      <cdr:x>0.79723</cdr:x>
      <cdr:y>0.12598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1EAEE1C5-EC47-BCA7-2B7C-EFA0CF6A47F0}"/>
            </a:ext>
          </a:extLst>
        </cdr:cNvPr>
        <cdr:cNvSpPr txBox="1"/>
      </cdr:nvSpPr>
      <cdr:spPr>
        <a:xfrm xmlns:a="http://schemas.openxmlformats.org/drawingml/2006/main">
          <a:off x="4878148" y="261925"/>
          <a:ext cx="504038" cy="22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de-DE" sz="1100" b="1" dirty="0">
              <a:solidFill>
                <a:srgbClr val="FF711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0.62308</cdr:x>
      <cdr:y>0.06745</cdr:y>
    </cdr:from>
    <cdr:to>
      <cdr:x>0.68173</cdr:x>
      <cdr:y>0.12607</cdr:y>
    </cdr:to>
    <cdr:sp macro="" textlink="">
      <cdr:nvSpPr>
        <cdr:cNvPr id="4" name="Textfeld 1">
          <a:extLst xmlns:a="http://schemas.openxmlformats.org/drawingml/2006/main">
            <a:ext uri="{FF2B5EF4-FFF2-40B4-BE49-F238E27FC236}">
              <a16:creationId xmlns:a16="http://schemas.microsoft.com/office/drawing/2014/main" id="{BC9573A6-E48E-8AC7-46BE-4017E1405E6D}"/>
            </a:ext>
          </a:extLst>
        </cdr:cNvPr>
        <cdr:cNvSpPr txBox="1"/>
      </cdr:nvSpPr>
      <cdr:spPr>
        <a:xfrm xmlns:a="http://schemas.openxmlformats.org/drawingml/2006/main">
          <a:off x="4206454" y="226056"/>
          <a:ext cx="396000" cy="196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100" b="1" dirty="0">
              <a:solidFill>
                <a:srgbClr val="355EA9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0.83196</cdr:x>
      <cdr:y>0.06609</cdr:y>
    </cdr:from>
    <cdr:to>
      <cdr:x>0.90662</cdr:x>
      <cdr:y>0.12058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FA74577D-24C3-059A-3913-B6FDE757E682}"/>
            </a:ext>
          </a:extLst>
        </cdr:cNvPr>
        <cdr:cNvSpPr txBox="1"/>
      </cdr:nvSpPr>
      <cdr:spPr>
        <a:xfrm xmlns:a="http://schemas.openxmlformats.org/drawingml/2006/main">
          <a:off x="5616679" y="221495"/>
          <a:ext cx="504000" cy="182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DE" sz="11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0.2893</cdr:x>
      <cdr:y>0.84508</cdr:y>
    </cdr:from>
    <cdr:to>
      <cdr:x>0.61567</cdr:x>
      <cdr:y>0.91533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38798221-F0A1-FDBD-9890-CB7AE3DA5BB1}"/>
            </a:ext>
          </a:extLst>
        </cdr:cNvPr>
        <cdr:cNvSpPr txBox="1"/>
      </cdr:nvSpPr>
      <cdr:spPr>
        <a:xfrm xmlns:a="http://schemas.openxmlformats.org/drawingml/2006/main">
          <a:off x="2273702" y="3280296"/>
          <a:ext cx="2565003" cy="2726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dirty="0">
              <a:solidFill>
                <a:schemeClr val="tx1">
                  <a:lumMod val="65000"/>
                  <a:lumOff val="35000"/>
                </a:schemeClr>
              </a:solidFill>
            </a:rPr>
            <a:t>CO</a:t>
          </a:r>
          <a:r>
            <a:rPr lang="de-DE" sz="1200" baseline="-25000" dirty="0">
              <a:solidFill>
                <a:schemeClr val="tx1">
                  <a:lumMod val="65000"/>
                  <a:lumOff val="35000"/>
                </a:schemeClr>
              </a:solidFill>
            </a:rPr>
            <a:t>2</a:t>
          </a:r>
          <a:r>
            <a:rPr lang="de-DE" sz="1200" dirty="0">
              <a:solidFill>
                <a:schemeClr val="tx1">
                  <a:lumMod val="65000"/>
                  <a:lumOff val="35000"/>
                </a:schemeClr>
              </a:solidFill>
            </a:rPr>
            <a:t>-Aufwand [kg CO</a:t>
          </a:r>
          <a:r>
            <a:rPr lang="de-DE" sz="1200" baseline="-25000" dirty="0">
              <a:solidFill>
                <a:schemeClr val="tx1">
                  <a:lumMod val="65000"/>
                  <a:lumOff val="35000"/>
                </a:schemeClr>
              </a:solidFill>
            </a:rPr>
            <a:t>2</a:t>
          </a:r>
          <a:r>
            <a:rPr lang="de-DE" sz="1200" dirty="0">
              <a:solidFill>
                <a:schemeClr val="tx1">
                  <a:lumMod val="65000"/>
                  <a:lumOff val="35000"/>
                </a:schemeClr>
              </a:solidFill>
            </a:rPr>
            <a:t>-Äqu./(m²*50a)]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5B66-4F31-47F0-979E-95AFAF4068B0}" type="datetimeFigureOut">
              <a:rPr lang="de-DE" smtClean="0"/>
              <a:pPr/>
              <a:t>21.09.2022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166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6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E9EDA-E5D0-4306-85C6-544BB6CC8F7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073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4878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C1B790-CFF0-40D2-BE1C-A0110DE8C80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383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Vorstellung der Partner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1B790-CFF0-40D2-BE1C-A0110DE8C806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45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Vorstellung der Bedeutung (Innenausbau)</a:t>
            </a:r>
          </a:p>
          <a:p>
            <a:pPr marL="228600" indent="-228600">
              <a:buAutoNum type="arabicPeriod"/>
            </a:pPr>
            <a:r>
              <a:rPr lang="de-DE" dirty="0"/>
              <a:t>Kurze Vertragslaufzeiten </a:t>
            </a:r>
          </a:p>
          <a:p>
            <a:pPr marL="228600" indent="-228600">
              <a:buAutoNum type="arabicPeriod"/>
            </a:pPr>
            <a:r>
              <a:rPr lang="de-DE" dirty="0"/>
              <a:t>Ggfls. Hinweis, dass Corona die Frage, wie Arbeitsplätze / -Räume gestaltet werden befeuert hat. Flexible Modelle sind notwendig!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1B790-CFF0-40D2-BE1C-A0110DE8C80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96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Organisation AP 1 – AP 4 </a:t>
            </a:r>
          </a:p>
          <a:p>
            <a:r>
              <a:rPr lang="de-DE" baseline="0" dirty="0"/>
              <a:t>Ggfls. Hinweis wie wir uns organisiert haben:</a:t>
            </a:r>
          </a:p>
          <a:p>
            <a:r>
              <a:rPr lang="de-DE" baseline="0" dirty="0"/>
              <a:t>- Monatliche Videokonferenzen / regelmäßige Präsenztreffen – straff durchs Projekt!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1B790-CFF0-40D2-BE1C-A0110DE8C80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60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Organisation AP 1 – AP 4 </a:t>
            </a:r>
          </a:p>
          <a:p>
            <a:r>
              <a:rPr lang="de-DE" baseline="0" dirty="0"/>
              <a:t>Ggfls. Hinweis wie wir uns organisiert haben:</a:t>
            </a:r>
          </a:p>
          <a:p>
            <a:r>
              <a:rPr lang="de-DE" baseline="0" dirty="0"/>
              <a:t>- Monatliche Videokonferenzen / regelmäßige Präsenztreffen – straff durchs Projekt!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1B790-CFF0-40D2-BE1C-A0110DE8C806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51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Zentrales Element:</a:t>
            </a:r>
          </a:p>
          <a:p>
            <a:r>
              <a:rPr lang="de-DE" dirty="0"/>
              <a:t>Vorstellung unser Ideen ( zu diesem Zeitpunkt noch nicht final mit Zahlen hinterlegt)  beim Kunden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1B790-CFF0-40D2-BE1C-A0110DE8C80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436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Status Quo: Vergleichswert für unsere Berechnungen: Linear: sprich: Sale &amp; Forget – am Ende verlässt das Produkt und damit die Rohstoffe a) den Kreislauf und b) die Zugriffsmöglichkeit für Lindner</a:t>
            </a:r>
          </a:p>
          <a:p>
            <a:endParaRPr lang="de-DE" dirty="0"/>
          </a:p>
          <a:p>
            <a:r>
              <a:rPr lang="de-DE" dirty="0"/>
              <a:t>Kreislaufmodelle am Beispiel Nortec: Rückgaberecht ( weniger verbindlich, aber Chance für den Kunden sich des Entsorgungsrisikos zu entledigen) besser: Rückgabepflicht zu einem definierten Zeitpunkt - &gt; Planbarkeit für das produzierenden Unternehmen.  Hier bleiben „Zugriffsmöglichkeiten“</a:t>
            </a:r>
          </a:p>
          <a:p>
            <a:endParaRPr lang="de-DE" dirty="0"/>
          </a:p>
          <a:p>
            <a:r>
              <a:rPr lang="de-DE" dirty="0"/>
              <a:t>Allerdings: Exit Option zulassen (Erkenntnis aus Planspiel)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1B790-CFF0-40D2-BE1C-A0110DE8C80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75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ökonomischen Auswirkungen auch ökologische Auswirkungen:</a:t>
            </a:r>
          </a:p>
          <a:p>
            <a:pPr marL="228600" indent="-228600">
              <a:buAutoNum type="arabicPeriod"/>
            </a:pPr>
            <a:r>
              <a:rPr lang="de-DE" dirty="0"/>
              <a:t>Klimabilanz – GWP – Einsparungen von x – y %</a:t>
            </a:r>
          </a:p>
          <a:p>
            <a:pPr marL="228600" indent="-228600">
              <a:buAutoNum type="arabicPeriod"/>
            </a:pPr>
            <a:r>
              <a:rPr lang="de-DE" dirty="0"/>
              <a:t>Ressourcenverbrauch - Einsparungen von x – y %</a:t>
            </a:r>
          </a:p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1B790-CFF0-40D2-BE1C-A0110DE8C80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264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Erkenntnisse:</a:t>
            </a:r>
          </a:p>
          <a:p>
            <a:pPr marL="171450" indent="-171450">
              <a:buFontTx/>
              <a:buChar char="-"/>
            </a:pPr>
            <a:r>
              <a:rPr lang="de-DE" dirty="0"/>
              <a:t>Als wir vor 3 Jahren gestartet sind hatten wir die „Hoffnung“ – das ein für den Markt attraktives Modell entstehen kann. Heute (nach dem Planspiel) wissen wir – der Markt fragt nachhaltige Lösungen – insbesondere wegen der zunehmenden CO2 Relevanz (ESG /..) nach.</a:t>
            </a:r>
          </a:p>
          <a:p>
            <a:pPr marL="171450" indent="-171450">
              <a:buFontTx/>
              <a:buChar char="-"/>
            </a:pPr>
            <a:r>
              <a:rPr lang="de-DE" dirty="0"/>
              <a:t>Der 2nd use Markt ist attraktiv – was wir aus anderen Bereichen (ebay) bereits seit Jahren kennen ist auch für den Bau attraktiv (concluar)</a:t>
            </a:r>
          </a:p>
          <a:p>
            <a:pPr marL="171450" indent="-171450">
              <a:buFontTx/>
              <a:buChar char="-"/>
            </a:pPr>
            <a:r>
              <a:rPr lang="de-DE" dirty="0"/>
              <a:t>Aber: Nicht alle Produkte sind geeignet 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 Vorgehensweise (Canvas – Analyse / Gap Analyse / Planspiel / dynamische Szenarioanalyse ) ist systemisch übertragbar.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1B790-CFF0-40D2-BE1C-A0110DE8C806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07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7371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11.05.2020; </a:t>
            </a:r>
            <a:fld id="{A3C0698A-1971-4754-A52C-B1458E6F9E6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82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06.05.2020; </a:t>
            </a:r>
            <a:fld id="{88F23BAF-8AE2-4E11-80DB-55BCC61B02C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558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11.05.2020; </a:t>
            </a:r>
            <a:fld id="{88F23BAF-8AE2-4E11-80DB-55BCC61B02C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08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11.05.2020; </a:t>
            </a:r>
            <a:fld id="{88F23BAF-8AE2-4E11-80DB-55BCC61B02C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46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11.05.2020; </a:t>
            </a:r>
            <a:fld id="{88F23BAF-8AE2-4E11-80DB-55BCC61B02C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27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F23BAF-8AE2-4E11-80DB-55BCC61B02C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24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dirty="0"/>
              <a:t>11.05.2020; </a:t>
            </a:r>
            <a:fld id="{88F23BAF-8AE2-4E11-80DB-55BCC61B02C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300A67-5EA2-4F3B-BD34-129108D2DCA8}"/>
              </a:ext>
            </a:extLst>
          </p:cNvPr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2"/>
          <a:stretch/>
        </p:blipFill>
        <p:spPr bwMode="auto">
          <a:xfrm>
            <a:off x="395536" y="6187672"/>
            <a:ext cx="1602806" cy="553195"/>
          </a:xfrm>
          <a:prstGeom prst="rect">
            <a:avLst/>
          </a:prstGeom>
          <a:noFill/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80586AD-E8ED-4D5B-AA5B-672F089695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31" y="6198707"/>
            <a:ext cx="2851157" cy="5203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BC672E9-E60F-4897-9ED6-0C5536A3B04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77" y="6200443"/>
            <a:ext cx="792088" cy="4713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12898" y="6360789"/>
            <a:ext cx="1260000" cy="1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3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7" r:id="rId3"/>
    <p:sldLayoutId id="2147484258" r:id="rId4"/>
    <p:sldLayoutId id="2147484259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39874" y="6309321"/>
            <a:ext cx="8712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60450">
              <a:tabLst>
                <a:tab pos="6281738" algn="l"/>
                <a:tab pos="6364288" algn="l"/>
              </a:tabLst>
              <a:defRPr/>
            </a:pPr>
            <a:r>
              <a:rPr lang="de-DE" sz="1600" b="1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b="1" i="1" dirty="0">
                <a:solidFill>
                  <a:srgbClr val="005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49" y="343704"/>
            <a:ext cx="223305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162A0D4-80AF-4A1D-8A82-7EF99AB3F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94"/>
            <a:ext cx="2772000" cy="6728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971A218-9074-4435-B0FA-FA7718A5E3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81" y="5852747"/>
            <a:ext cx="1031360" cy="61375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F9660B9-1B56-4B1A-ACD6-703032A0E38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2"/>
          <a:stretch/>
        </p:blipFill>
        <p:spPr bwMode="auto">
          <a:xfrm>
            <a:off x="1043608" y="5883026"/>
            <a:ext cx="1944216" cy="631270"/>
          </a:xfrm>
          <a:prstGeom prst="rect">
            <a:avLst/>
          </a:prstGeom>
          <a:noFill/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213F69E-4BE7-7B6F-F6EC-0C7E0C221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17" y="1797784"/>
            <a:ext cx="854336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1" dirty="0">
                <a:latin typeface="+mn-lt"/>
                <a:ea typeface="+mj-ea"/>
                <a:cs typeface="Arial" panose="020B0604020202020204" pitchFamily="34" charset="0"/>
              </a:rPr>
              <a:t>Ressourceneffiziente Schließung von </a:t>
            </a:r>
          </a:p>
          <a:p>
            <a:pPr algn="ctr">
              <a:defRPr/>
            </a:pPr>
            <a:r>
              <a:rPr lang="de-DE" b="1" dirty="0">
                <a:latin typeface="+mn-lt"/>
                <a:ea typeface="+mj-ea"/>
                <a:cs typeface="Arial" panose="020B0604020202020204" pitchFamily="34" charset="0"/>
              </a:rPr>
              <a:t>Produkt-Kreisläufen im Ausbaugewerbe</a:t>
            </a:r>
          </a:p>
          <a:p>
            <a:pPr algn="ctr">
              <a:defRPr/>
            </a:pPr>
            <a:r>
              <a:rPr lang="de-DE" sz="3000" b="1" dirty="0">
                <a:latin typeface="+mn-lt"/>
                <a:ea typeface="+mj-ea"/>
                <a:cs typeface="Arial" panose="020B0604020202020204" pitchFamily="34" charset="0"/>
              </a:rPr>
              <a:t>- RessProKA -</a:t>
            </a:r>
          </a:p>
          <a:p>
            <a:pPr algn="ctr">
              <a:defRPr/>
            </a:pPr>
            <a:endParaRPr lang="de-DE" sz="1600" dirty="0">
              <a:latin typeface="+mn-lt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800" dirty="0">
                <a:latin typeface="+mn-lt"/>
                <a:ea typeface="+mj-ea"/>
                <a:cs typeface="Arial" panose="020B0604020202020204" pitchFamily="34" charset="0"/>
              </a:rPr>
              <a:t>BMBF-Fördermaßnahme </a:t>
            </a:r>
          </a:p>
          <a:p>
            <a:pPr algn="ctr">
              <a:defRPr/>
            </a:pPr>
            <a:r>
              <a:rPr lang="de-DE" sz="1800" dirty="0">
                <a:latin typeface="+mn-lt"/>
                <a:ea typeface="+mj-ea"/>
                <a:cs typeface="Arial" panose="020B0604020202020204" pitchFamily="34" charset="0"/>
              </a:rPr>
              <a:t>„Ressourceneffiziente Kreislaufwirtschaft – Innovative Produktkreisläufe (ReziProK)“</a:t>
            </a:r>
          </a:p>
          <a:p>
            <a:pPr algn="ctr">
              <a:defRPr/>
            </a:pPr>
            <a:endParaRPr lang="de-DE" sz="1800" dirty="0">
              <a:latin typeface="+mn-lt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800" b="1" dirty="0">
                <a:latin typeface="+mn-lt"/>
                <a:ea typeface="+mj-ea"/>
                <a:cs typeface="Arial" panose="020B0604020202020204" pitchFamily="34" charset="0"/>
              </a:rPr>
              <a:t>Prof. Dr.-Ing. Sabine Flamme</a:t>
            </a:r>
          </a:p>
          <a:p>
            <a:pPr algn="ctr">
              <a:defRPr/>
            </a:pPr>
            <a:endParaRPr lang="de-DE" sz="1800" dirty="0">
              <a:latin typeface="+mn-lt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800" dirty="0">
                <a:latin typeface="+mn-lt"/>
                <a:ea typeface="+mj-ea"/>
                <a:cs typeface="Arial" panose="020B0604020202020204" pitchFamily="34" charset="0"/>
              </a:rPr>
              <a:t>5. Konferenz zur Ressourcenwende in der Bau- und Immobilienwirtschaft</a:t>
            </a:r>
          </a:p>
          <a:p>
            <a:pPr algn="ctr">
              <a:defRPr/>
            </a:pPr>
            <a:r>
              <a:rPr lang="de-DE" sz="1800" dirty="0">
                <a:latin typeface="+mn-lt"/>
                <a:ea typeface="+mj-ea"/>
                <a:cs typeface="Arial" panose="020B0604020202020204" pitchFamily="34" charset="0"/>
              </a:rPr>
              <a:t>22. September 2022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03848" y="5883026"/>
            <a:ext cx="3240360" cy="591415"/>
            <a:chOff x="3203848" y="5883026"/>
            <a:chExt cx="3240360" cy="59141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416B8BA-5F24-4EA3-856D-37BACE3DA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5883026"/>
              <a:ext cx="3240360" cy="59141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8697" y="6070778"/>
              <a:ext cx="1440000" cy="215909"/>
            </a:xfrm>
            <a:prstGeom prst="rect">
              <a:avLst/>
            </a:prstGeom>
          </p:spPr>
        </p:pic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1662" y="571417"/>
            <a:ext cx="2333008" cy="10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3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604" y="616163"/>
            <a:ext cx="6367636" cy="648072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rgbClr val="005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Ausgangssituation - Ausbaugewerbe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4604" y="1484784"/>
            <a:ext cx="8322196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ist der </a:t>
            </a:r>
            <a:r>
              <a:rPr lang="de-DE" sz="2200" b="1" dirty="0"/>
              <a:t>bedeutendste Sektor im ressourcenrelevanten Baubereich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rd.136 Mrd. Euro Bauvolumen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rd. 1,2 Mio. Beschäftigte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252.000 Betriebe [1]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200" b="1" dirty="0"/>
              <a:t>eingesetzte Bauprodukte haben kürzere Umlaufzeiten </a:t>
            </a:r>
            <a:r>
              <a:rPr lang="de-DE" sz="2200" dirty="0"/>
              <a:t>(≤ 10 Jahre) als z. B. der Rohbau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b="1" dirty="0"/>
              <a:t>häufiger Nutzerwechsel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veränderte Bedürfnisse der Nutzer, </a:t>
            </a:r>
          </a:p>
          <a:p>
            <a:pPr marL="628650" lvl="1" indent="0">
              <a:buNone/>
            </a:pPr>
            <a:r>
              <a:rPr lang="de-DE" sz="2000" dirty="0"/>
              <a:t>  aufgrund </a:t>
            </a:r>
            <a:r>
              <a:rPr lang="de-DE" sz="2000" b="1" dirty="0"/>
              <a:t>gestalterischer Aspekte</a:t>
            </a:r>
            <a:r>
              <a:rPr lang="de-DE" sz="2000" dirty="0"/>
              <a:t>,</a:t>
            </a:r>
          </a:p>
          <a:p>
            <a:pPr marL="628650" lvl="1" indent="0">
              <a:buNone/>
            </a:pPr>
            <a:r>
              <a:rPr lang="de-DE" sz="2000" dirty="0"/>
              <a:t>  </a:t>
            </a:r>
            <a:r>
              <a:rPr lang="de-DE" sz="2000" b="1" dirty="0"/>
              <a:t>technischer Modernisierungen </a:t>
            </a:r>
          </a:p>
          <a:p>
            <a:pPr marL="628650" lvl="1" indent="0">
              <a:buNone/>
            </a:pPr>
            <a:r>
              <a:rPr lang="de-DE" sz="2000" dirty="0"/>
              <a:t>  oder </a:t>
            </a:r>
            <a:r>
              <a:rPr lang="de-DE" sz="2000" b="1" dirty="0"/>
              <a:t>geänderter Raumnutzungs-</a:t>
            </a:r>
          </a:p>
          <a:p>
            <a:pPr marL="628650" lvl="1" indent="0">
              <a:buNone/>
            </a:pPr>
            <a:r>
              <a:rPr lang="de-DE" sz="2000" b="1" dirty="0"/>
              <a:t>  konzepte</a:t>
            </a:r>
          </a:p>
          <a:p>
            <a:pPr marL="0" indent="0" hangingPunct="0">
              <a:spcBef>
                <a:spcPts val="300"/>
              </a:spcBef>
              <a:spcAft>
                <a:spcPts val="300"/>
              </a:spcAft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88F23BAF-8AE2-4E11-80DB-55BCC61B02C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3BD48D-19DB-4B53-9E48-C2F3BD2BC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869" y="4170482"/>
            <a:ext cx="3459931" cy="15363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B959D09-2E16-F5C1-56D2-9E8446A68F3B}"/>
              </a:ext>
            </a:extLst>
          </p:cNvPr>
          <p:cNvSpPr txBox="1"/>
          <p:nvPr/>
        </p:nvSpPr>
        <p:spPr>
          <a:xfrm>
            <a:off x="7639286" y="5706842"/>
            <a:ext cx="1354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[Lindner Group KG]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0689A66-251D-786C-E29E-6996E5728CE2}"/>
              </a:ext>
            </a:extLst>
          </p:cNvPr>
          <p:cNvSpPr txBox="1"/>
          <p:nvPr/>
        </p:nvSpPr>
        <p:spPr>
          <a:xfrm>
            <a:off x="5508104" y="5917302"/>
            <a:ext cx="3775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[1] BBSR: Bericht zur Lage und Perspektive der Bauwirtschaft, 2017</a:t>
            </a:r>
          </a:p>
        </p:txBody>
      </p:sp>
    </p:spTree>
    <p:extLst>
      <p:ext uri="{BB962C8B-B14F-4D97-AF65-F5344CB8AC3E}">
        <p14:creationId xmlns:p14="http://schemas.microsoft.com/office/powerpoint/2010/main" val="20464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604" y="547515"/>
            <a:ext cx="5688632" cy="778098"/>
          </a:xfrm>
        </p:spPr>
        <p:txBody>
          <a:bodyPr>
            <a:noAutofit/>
          </a:bodyPr>
          <a:lstStyle/>
          <a:p>
            <a:pPr algn="l"/>
            <a:r>
              <a:rPr lang="de-DE" sz="2400" b="1" dirty="0">
                <a:solidFill>
                  <a:srgbClr val="005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 des Projektes RessProKA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23BAF-8AE2-4E11-80DB-55BCC61B02C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1560E2-7192-DCA0-8CB4-6FFC3C2A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04" y="1484784"/>
            <a:ext cx="8322196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200" b="1" dirty="0"/>
              <a:t>Schließung von Kreisläufen </a:t>
            </a:r>
            <a:r>
              <a:rPr lang="de-DE" sz="2200" dirty="0"/>
              <a:t>für mengenrelevante Bauprodukte des Innenausbaus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22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200" b="1" dirty="0"/>
              <a:t>Entwicklung eines Geschäftsmodells</a:t>
            </a:r>
          </a:p>
          <a:p>
            <a:pPr lvl="1"/>
            <a:r>
              <a:rPr lang="de-DE" sz="2000" dirty="0"/>
              <a:t>Hersteller übernehmen </a:t>
            </a:r>
            <a:r>
              <a:rPr lang="de-DE" sz="2000" b="1" dirty="0"/>
              <a:t>„Produktverantwortung“ </a:t>
            </a:r>
            <a:r>
              <a:rPr lang="de-DE" sz="2000" dirty="0"/>
              <a:t>über den gesamten Lebenszyklus ihrer Bauprodukte</a:t>
            </a:r>
          </a:p>
          <a:p>
            <a:pPr lvl="1"/>
            <a:r>
              <a:rPr lang="de-DE" sz="2000" dirty="0"/>
              <a:t>Hersteller </a:t>
            </a:r>
            <a:r>
              <a:rPr lang="de-DE" sz="2000" b="1" dirty="0"/>
              <a:t>bleiben ggf. Eigentümer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und sind </a:t>
            </a:r>
            <a:r>
              <a:rPr lang="de-DE" sz="2000" b="1" dirty="0"/>
              <a:t>nach Gebrauch für </a:t>
            </a:r>
            <a:br>
              <a:rPr lang="de-DE" sz="2000" b="1" dirty="0"/>
            </a:br>
            <a:r>
              <a:rPr lang="de-DE" sz="2000" b="1" dirty="0"/>
              <a:t>Rückführung </a:t>
            </a:r>
            <a:r>
              <a:rPr lang="de-DE" sz="2000" dirty="0"/>
              <a:t>und </a:t>
            </a:r>
            <a:r>
              <a:rPr lang="de-DE" sz="2000" b="1" dirty="0" smtClean="0"/>
              <a:t>Wiederverwend-</a:t>
            </a:r>
            <a:br>
              <a:rPr lang="de-DE" sz="2000" b="1" dirty="0" smtClean="0"/>
            </a:br>
            <a:r>
              <a:rPr lang="de-DE" sz="2000" b="1" dirty="0" smtClean="0"/>
              <a:t>ung</a:t>
            </a:r>
            <a:r>
              <a:rPr lang="de-DE" sz="2000" b="1" dirty="0" smtClean="0"/>
              <a:t>, Vorbereitung zur </a:t>
            </a:r>
            <a:r>
              <a:rPr lang="de-DE" sz="2000" b="1" dirty="0" smtClean="0"/>
              <a:t>Wiederver</a:t>
            </a:r>
            <a:r>
              <a:rPr lang="de-DE" sz="2000" b="1" dirty="0" smtClean="0"/>
              <a:t>-</a:t>
            </a:r>
            <a:br>
              <a:rPr lang="de-DE" sz="2000" b="1" dirty="0" smtClean="0"/>
            </a:br>
            <a:r>
              <a:rPr lang="de-DE" sz="2000" b="1" dirty="0" smtClean="0"/>
              <a:t>wendung</a:t>
            </a:r>
            <a:r>
              <a:rPr lang="de-DE" sz="2000" b="1" dirty="0" smtClean="0"/>
              <a:t> </a:t>
            </a:r>
            <a:r>
              <a:rPr lang="de-DE" sz="2000" dirty="0" smtClean="0"/>
              <a:t>oder </a:t>
            </a:r>
            <a:r>
              <a:rPr lang="de-DE" sz="2000" b="1" dirty="0" smtClean="0"/>
              <a:t>Recycling</a:t>
            </a:r>
            <a:r>
              <a:rPr lang="de-DE" sz="2000" dirty="0" smtClean="0"/>
              <a:t> </a:t>
            </a:r>
            <a:r>
              <a:rPr lang="de-DE" sz="2000" dirty="0"/>
              <a:t>ihrer                                                                                                           Produkte verantwortlich</a:t>
            </a:r>
          </a:p>
          <a:p>
            <a:pPr marL="0" indent="0" hangingPunct="0">
              <a:spcBef>
                <a:spcPts val="300"/>
              </a:spcBef>
              <a:spcAft>
                <a:spcPts val="300"/>
              </a:spcAft>
              <a:buNone/>
            </a:pP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859F78-8C02-E4A3-C452-472B5B48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152" y="3581290"/>
            <a:ext cx="3799648" cy="23762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82C79A2-849A-2491-9CA9-803C03BF3A63}"/>
              </a:ext>
            </a:extLst>
          </p:cNvPr>
          <p:cNvSpPr txBox="1"/>
          <p:nvPr/>
        </p:nvSpPr>
        <p:spPr>
          <a:xfrm>
            <a:off x="7592520" y="5983283"/>
            <a:ext cx="1354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[Lindner Group KG]</a:t>
            </a:r>
          </a:p>
        </p:txBody>
      </p:sp>
    </p:spTree>
    <p:extLst>
      <p:ext uri="{BB962C8B-B14F-4D97-AF65-F5344CB8AC3E}">
        <p14:creationId xmlns:p14="http://schemas.microsoft.com/office/powerpoint/2010/main" val="300615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E6D1259-46E7-4E82-AC06-57FAB6941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581" y="1123086"/>
            <a:ext cx="6888739" cy="50461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52459"/>
            <a:ext cx="5688632" cy="778098"/>
          </a:xfrm>
        </p:spPr>
        <p:txBody>
          <a:bodyPr>
            <a:noAutofit/>
          </a:bodyPr>
          <a:lstStyle/>
          <a:p>
            <a:pPr algn="l"/>
            <a:r>
              <a:rPr lang="de-DE" sz="2400" b="1" dirty="0">
                <a:solidFill>
                  <a:srgbClr val="005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Projektstruktur / - ablauf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23BAF-8AE2-4E11-80DB-55BCC61B02C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09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96778"/>
            <a:ext cx="8229600" cy="580385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rgbClr val="005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Planspiel - Praxistest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88F23BAF-8AE2-4E11-80DB-55BCC61B02C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311C3B9-E090-49F9-93BA-33F46DFD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560668"/>
            <a:ext cx="8674467" cy="4676644"/>
          </a:xfrm>
        </p:spPr>
        <p:txBody>
          <a:bodyPr>
            <a:normAutofit/>
          </a:bodyPr>
          <a:lstStyle/>
          <a:p>
            <a:pPr marL="628650" lvl="1" indent="0">
              <a:buNone/>
            </a:pPr>
            <a:r>
              <a:rPr lang="de-DE" dirty="0"/>
              <a:t>	</a:t>
            </a:r>
          </a:p>
          <a:p>
            <a:pPr lvl="1"/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DCEA81-7A35-D722-E7DC-580C6B68F020}"/>
              </a:ext>
            </a:extLst>
          </p:cNvPr>
          <p:cNvSpPr txBox="1">
            <a:spLocks/>
          </p:cNvSpPr>
          <p:nvPr/>
        </p:nvSpPr>
        <p:spPr>
          <a:xfrm>
            <a:off x="457201" y="4477012"/>
            <a:ext cx="8576040" cy="15932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1800" b="1" dirty="0"/>
              <a:t>Erkenntnisse:</a:t>
            </a:r>
          </a:p>
          <a:p>
            <a:pPr fontAlgn="auto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800" b="1" dirty="0">
                <a:cs typeface="Arial" panose="020B0604020202020204" pitchFamily="34" charset="0"/>
              </a:rPr>
              <a:t>Fixe Vertragslaufzeiten </a:t>
            </a:r>
            <a:r>
              <a:rPr lang="de-DE" sz="1800" dirty="0">
                <a:cs typeface="Arial" panose="020B0604020202020204" pitchFamily="34" charset="0"/>
              </a:rPr>
              <a:t>können ein Hindernis sein</a:t>
            </a:r>
          </a:p>
          <a:p>
            <a:pPr fontAlgn="auto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800" b="1" dirty="0"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cs typeface="Arial" panose="020B0604020202020204" pitchFamily="34" charset="0"/>
              </a:rPr>
              <a:t>2</a:t>
            </a:r>
            <a:r>
              <a:rPr lang="de-DE" sz="1800" b="1" dirty="0">
                <a:cs typeface="Arial" panose="020B0604020202020204" pitchFamily="34" charset="0"/>
              </a:rPr>
              <a:t> – Bilanzierung </a:t>
            </a:r>
            <a:r>
              <a:rPr lang="de-DE" sz="1800" dirty="0">
                <a:cs typeface="Arial" panose="020B0604020202020204" pitchFamily="34" charset="0"/>
              </a:rPr>
              <a:t>spielt für institutionelle Investoren eine zunehmend große Rolle</a:t>
            </a:r>
          </a:p>
          <a:p>
            <a:pPr fontAlgn="auto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800" b="1" dirty="0">
                <a:cs typeface="Arial" panose="020B0604020202020204" pitchFamily="34" charset="0"/>
              </a:rPr>
              <a:t>2nd use Produkte </a:t>
            </a:r>
            <a:r>
              <a:rPr lang="de-DE" sz="1800" dirty="0">
                <a:cs typeface="Arial" panose="020B0604020202020204" pitchFamily="34" charset="0"/>
              </a:rPr>
              <a:t>werden vom Markt nachgefragt</a:t>
            </a:r>
          </a:p>
          <a:p>
            <a:pPr fontAlgn="auto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800" b="1" dirty="0">
                <a:cs typeface="Arial" panose="020B0604020202020204" pitchFamily="34" charset="0"/>
              </a:rPr>
              <a:t>Pilotprojekte</a:t>
            </a:r>
            <a:r>
              <a:rPr lang="de-DE" sz="1800" dirty="0">
                <a:cs typeface="Arial" panose="020B0604020202020204" pitchFamily="34" charset="0"/>
              </a:rPr>
              <a:t> sind auf den Weg gebracht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39552" y="1560668"/>
            <a:ext cx="7992888" cy="2916344"/>
            <a:chOff x="714517" y="1772816"/>
            <a:chExt cx="7992888" cy="262251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1AF6DD6-8F8B-E187-73C5-2F050B18F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7108" y="1772816"/>
              <a:ext cx="5750297" cy="2622517"/>
            </a:xfrm>
            <a:prstGeom prst="rect">
              <a:avLst/>
            </a:prstGeom>
          </p:spPr>
        </p:pic>
        <p:grpSp>
          <p:nvGrpSpPr>
            <p:cNvPr id="8" name="Gruppieren 7"/>
            <p:cNvGrpSpPr/>
            <p:nvPr/>
          </p:nvGrpSpPr>
          <p:grpSpPr>
            <a:xfrm>
              <a:off x="714517" y="1772816"/>
              <a:ext cx="2160240" cy="2621548"/>
              <a:chOff x="6441466" y="3068960"/>
              <a:chExt cx="2160240" cy="2621548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6441466" y="3068960"/>
                <a:ext cx="2160240" cy="26215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de-DE" sz="1600" b="1" dirty="0">
                    <a:solidFill>
                      <a:schemeClr val="tx1"/>
                    </a:solidFill>
                  </a:rPr>
                  <a:t>Rückgaberecht</a:t>
                </a:r>
              </a:p>
              <a:p>
                <a:pPr marL="285750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de-DE" sz="1600" b="1" dirty="0">
                    <a:solidFill>
                      <a:schemeClr val="tx1"/>
                    </a:solidFill>
                  </a:rPr>
                  <a:t>Rückgabepflicht</a:t>
                </a:r>
              </a:p>
              <a:p>
                <a:pPr marL="285750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de-DE" sz="1600" b="1" dirty="0">
                    <a:solidFill>
                      <a:schemeClr val="tx1"/>
                    </a:solidFill>
                  </a:rPr>
                  <a:t>2nd use Produkt</a:t>
                </a:r>
              </a:p>
              <a:p>
                <a:pPr marL="285750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de-DE" sz="1600" b="1" dirty="0">
                    <a:solidFill>
                      <a:schemeClr val="tx1"/>
                    </a:solidFill>
                  </a:rPr>
                  <a:t>Umbau – Servicepaket</a:t>
                </a:r>
              </a:p>
              <a:p>
                <a:pPr marL="285750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de-DE" sz="1600" b="1" dirty="0">
                    <a:solidFill>
                      <a:schemeClr val="tx1"/>
                    </a:solidFill>
                  </a:rPr>
                  <a:t>Finanzierung</a:t>
                </a:r>
              </a:p>
              <a:p>
                <a:pPr marL="285750" indent="-28575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de-DE" sz="1600" b="1" dirty="0">
                    <a:solidFill>
                      <a:schemeClr val="tx1"/>
                    </a:solidFill>
                  </a:rPr>
                  <a:t>Verpflichtungsauf-lösung</a:t>
                </a:r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6491736" y="3105104"/>
                <a:ext cx="2109969" cy="348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800" b="1" dirty="0"/>
                  <a:t>Bausteine</a:t>
                </a:r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E75D0EC-7826-32D4-0620-42C7CA2D28E8}"/>
              </a:ext>
            </a:extLst>
          </p:cNvPr>
          <p:cNvSpPr txBox="1"/>
          <p:nvPr/>
        </p:nvSpPr>
        <p:spPr>
          <a:xfrm>
            <a:off x="7361318" y="4433563"/>
            <a:ext cx="1354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[Lindner Group KG]</a:t>
            </a:r>
          </a:p>
        </p:txBody>
      </p:sp>
    </p:spTree>
    <p:extLst>
      <p:ext uri="{BB962C8B-B14F-4D97-AF65-F5344CB8AC3E}">
        <p14:creationId xmlns:p14="http://schemas.microsoft.com/office/powerpoint/2010/main" val="95658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88F23BAF-8AE2-4E11-80DB-55BCC61B02C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311C3B9-E090-49F9-93BA-33F46DFD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560668"/>
            <a:ext cx="8533705" cy="4676644"/>
          </a:xfrm>
        </p:spPr>
        <p:txBody>
          <a:bodyPr>
            <a:normAutofit/>
          </a:bodyPr>
          <a:lstStyle/>
          <a:p>
            <a:pPr marL="628650" lvl="1" indent="0">
              <a:buNone/>
            </a:pPr>
            <a:r>
              <a:rPr lang="de-DE" dirty="0"/>
              <a:t>	</a:t>
            </a:r>
          </a:p>
        </p:txBody>
      </p:sp>
      <p:sp>
        <p:nvSpPr>
          <p:cNvPr id="106" name="Titel 1">
            <a:extLst>
              <a:ext uri="{FF2B5EF4-FFF2-40B4-BE49-F238E27FC236}">
                <a16:creationId xmlns:a16="http://schemas.microsoft.com/office/drawing/2014/main" id="{7671421D-AF37-D048-1BAA-52478931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6778"/>
            <a:ext cx="8229600" cy="580385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rgbClr val="005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Geschäftsmodellalternativen</a:t>
            </a:r>
            <a:endParaRPr lang="de-DE" sz="24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98825" y="1340768"/>
            <a:ext cx="7666650" cy="4785225"/>
            <a:chOff x="698825" y="1340768"/>
            <a:chExt cx="7666650" cy="478522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84BA13B-453C-C529-1464-22EB7A46C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825" y="1340768"/>
              <a:ext cx="7666650" cy="4785225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17E9ED5-E963-1CFE-ACD0-4E6915E1CDA3}"/>
                </a:ext>
              </a:extLst>
            </p:cNvPr>
            <p:cNvSpPr/>
            <p:nvPr/>
          </p:nvSpPr>
          <p:spPr>
            <a:xfrm>
              <a:off x="5580112" y="4897464"/>
              <a:ext cx="1440160" cy="25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1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88F23BAF-8AE2-4E11-80DB-55BCC61B02C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311C3B9-E090-49F9-93BA-33F46DFD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560668"/>
            <a:ext cx="8533705" cy="4676644"/>
          </a:xfrm>
        </p:spPr>
        <p:txBody>
          <a:bodyPr>
            <a:normAutofit/>
          </a:bodyPr>
          <a:lstStyle/>
          <a:p>
            <a:pPr marL="628650" lvl="1" indent="0">
              <a:buNone/>
            </a:pPr>
            <a:r>
              <a:rPr lang="de-DE" dirty="0"/>
              <a:t>	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98B8C7E-5EE1-EC06-0266-841591E4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6403"/>
            <a:ext cx="8229600" cy="580385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rgbClr val="005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Ökonomische &amp; ökologische Wirkungen</a:t>
            </a:r>
            <a:endParaRPr lang="de-DE" sz="24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57200" y="1222037"/>
            <a:ext cx="7859216" cy="5040560"/>
            <a:chOff x="1061252" y="836712"/>
            <a:chExt cx="6751108" cy="504056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7F82FAC9-292F-F6E6-4B47-4613C26EAC12}"/>
                </a:ext>
              </a:extLst>
            </p:cNvPr>
            <p:cNvGrpSpPr/>
            <p:nvPr/>
          </p:nvGrpSpPr>
          <p:grpSpPr>
            <a:xfrm>
              <a:off x="1061252" y="836712"/>
              <a:ext cx="6751108" cy="5040560"/>
              <a:chOff x="1061252" y="1115929"/>
              <a:chExt cx="6751108" cy="5049375"/>
            </a:xfrm>
          </p:grpSpPr>
          <p:graphicFrame>
            <p:nvGraphicFramePr>
              <p:cNvPr id="10" name="Diagramm 9">
                <a:extLst>
                  <a:ext uri="{FF2B5EF4-FFF2-40B4-BE49-F238E27FC236}">
                    <a16:creationId xmlns:a16="http://schemas.microsoft.com/office/drawing/2014/main" id="{2902799D-C1D0-C2ED-1476-49FCAD46179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3901283"/>
                  </p:ext>
                </p:extLst>
              </p:nvPr>
            </p:nvGraphicFramePr>
            <p:xfrm>
              <a:off x="1061252" y="2276871"/>
              <a:ext cx="6751108" cy="388843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454F8772-E71B-CCFC-DFB4-5A028E245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4374" y="1837268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CA007525-100A-31A8-31A6-0A4AD8B47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6020" y="1854238"/>
                <a:ext cx="558371" cy="468000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D0542B7D-ED31-6090-58F8-A7388EC2D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2670" y="1926295"/>
                <a:ext cx="531564" cy="432000"/>
              </a:xfrm>
              <a:prstGeom prst="rect">
                <a:avLst/>
              </a:prstGeom>
            </p:spPr>
          </p:pic>
          <p:sp>
            <p:nvSpPr>
              <p:cNvPr id="14" name="Pfeil: gestreift nach rechts 10">
                <a:extLst>
                  <a:ext uri="{FF2B5EF4-FFF2-40B4-BE49-F238E27FC236}">
                    <a16:creationId xmlns:a16="http://schemas.microsoft.com/office/drawing/2014/main" id="{6677170C-4627-AC53-0858-26F29642BAE1}"/>
                  </a:ext>
                </a:extLst>
              </p:cNvPr>
              <p:cNvSpPr/>
              <p:nvPr/>
            </p:nvSpPr>
            <p:spPr>
              <a:xfrm rot="5400000">
                <a:off x="5079218" y="2969803"/>
                <a:ext cx="567590" cy="290575"/>
              </a:xfrm>
              <a:prstGeom prst="stripedRightArrow">
                <a:avLst>
                  <a:gd name="adj1" fmla="val 50000"/>
                  <a:gd name="adj2" fmla="val 76224"/>
                </a:avLst>
              </a:prstGeom>
              <a:gradFill flip="none" rotWithShape="1">
                <a:gsLst>
                  <a:gs pos="0">
                    <a:srgbClr val="3760AB"/>
                  </a:gs>
                  <a:gs pos="48000">
                    <a:srgbClr val="99B2D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" name="Pfeil: gestreift nach rechts 11">
                <a:extLst>
                  <a:ext uri="{FF2B5EF4-FFF2-40B4-BE49-F238E27FC236}">
                    <a16:creationId xmlns:a16="http://schemas.microsoft.com/office/drawing/2014/main" id="{74E5774B-41D0-1AC7-1624-E357B799DCC9}"/>
                  </a:ext>
                </a:extLst>
              </p:cNvPr>
              <p:cNvSpPr/>
              <p:nvPr/>
            </p:nvSpPr>
            <p:spPr>
              <a:xfrm rot="5400000">
                <a:off x="6272885" y="3264797"/>
                <a:ext cx="1224000" cy="290575"/>
              </a:xfrm>
              <a:prstGeom prst="stripedRightArrow">
                <a:avLst>
                  <a:gd name="adj1" fmla="val 50000"/>
                  <a:gd name="adj2" fmla="val 76224"/>
                </a:avLst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" name="Pfeil: gestreift nach rechts 12">
                <a:extLst>
                  <a:ext uri="{FF2B5EF4-FFF2-40B4-BE49-F238E27FC236}">
                    <a16:creationId xmlns:a16="http://schemas.microsoft.com/office/drawing/2014/main" id="{8652475F-8CF2-73D6-E962-9A3024E2618A}"/>
                  </a:ext>
                </a:extLst>
              </p:cNvPr>
              <p:cNvSpPr/>
              <p:nvPr/>
            </p:nvSpPr>
            <p:spPr>
              <a:xfrm rot="5400000">
                <a:off x="5612761" y="3175215"/>
                <a:ext cx="1022374" cy="290575"/>
              </a:xfrm>
              <a:prstGeom prst="stripedRightArrow">
                <a:avLst>
                  <a:gd name="adj1" fmla="val 50000"/>
                  <a:gd name="adj2" fmla="val 76224"/>
                </a:avLst>
              </a:prstGeom>
              <a:gradFill>
                <a:gsLst>
                  <a:gs pos="0">
                    <a:srgbClr val="FF7111"/>
                  </a:gs>
                  <a:gs pos="48000">
                    <a:srgbClr val="F3AA79"/>
                  </a:gs>
                  <a:gs pos="100000">
                    <a:schemeClr val="bg1"/>
                  </a:gs>
                </a:gsLst>
                <a:lin ang="0" scaled="1"/>
              </a:gra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6A2E9135-5537-70E5-2D17-65FF456ABF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2670" y="2810111"/>
                <a:ext cx="5350698" cy="2118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7617CEA1-BE4C-4814-5A57-9FEE1DA77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8242" y="1847282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B62E5427-18DB-DD63-8F72-3D2550FC76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3561" y="1854238"/>
                <a:ext cx="558371" cy="468000"/>
              </a:xfrm>
              <a:prstGeom prst="rect">
                <a:avLst/>
              </a:prstGeom>
            </p:spPr>
          </p:pic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4D81B1BE-6F7D-34F0-E423-F671CB641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0159" y="1926295"/>
                <a:ext cx="531564" cy="432000"/>
              </a:xfrm>
              <a:prstGeom prst="rect">
                <a:avLst/>
              </a:prstGeom>
            </p:spPr>
          </p:pic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A697D779-5958-9373-4211-374C4FE64669}"/>
                  </a:ext>
                </a:extLst>
              </p:cNvPr>
              <p:cNvGrpSpPr/>
              <p:nvPr/>
            </p:nvGrpSpPr>
            <p:grpSpPr>
              <a:xfrm>
                <a:off x="1626835" y="1115929"/>
                <a:ext cx="2303998" cy="720000"/>
                <a:chOff x="-51942" y="24448"/>
                <a:chExt cx="1856192" cy="1299274"/>
              </a:xfrm>
              <a:solidFill>
                <a:schemeClr val="bg2">
                  <a:lumMod val="40000"/>
                  <a:lumOff val="60000"/>
                </a:schemeClr>
              </a:solidFill>
            </p:grpSpPr>
            <p:sp>
              <p:nvSpPr>
                <p:cNvPr id="26" name="Rechteck: abgerundete Ecken 18">
                  <a:extLst>
                    <a:ext uri="{FF2B5EF4-FFF2-40B4-BE49-F238E27FC236}">
                      <a16:creationId xmlns:a16="http://schemas.microsoft.com/office/drawing/2014/main" id="{90BE21B8-CFDB-BB9D-96CE-A20750841531}"/>
                    </a:ext>
                  </a:extLst>
                </p:cNvPr>
                <p:cNvSpPr/>
                <p:nvPr/>
              </p:nvSpPr>
              <p:spPr>
                <a:xfrm>
                  <a:off x="-51942" y="24448"/>
                  <a:ext cx="1856192" cy="1299274"/>
                </a:xfrm>
                <a:prstGeom prst="roundRect">
                  <a:avLst>
                    <a:gd name="adj" fmla="val 16670"/>
                  </a:avLst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Rechteck: abgerundete Ecken 4">
                  <a:extLst>
                    <a:ext uri="{FF2B5EF4-FFF2-40B4-BE49-F238E27FC236}">
                      <a16:creationId xmlns:a16="http://schemas.microsoft.com/office/drawing/2014/main" id="{9CD869AD-2435-DA8F-A583-7F0B30D1F0EA}"/>
                    </a:ext>
                  </a:extLst>
                </p:cNvPr>
                <p:cNvSpPr txBox="1"/>
                <p:nvPr/>
              </p:nvSpPr>
              <p:spPr>
                <a:xfrm>
                  <a:off x="-37104" y="87886"/>
                  <a:ext cx="1729318" cy="11724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000" tIns="36000" rIns="36000" bIns="72000" numCol="1" spcCol="1270" anchor="ctr" anchorCtr="0">
                  <a:noAutofit/>
                </a:bodyPr>
                <a:lstStyle/>
                <a:p>
                  <a:pPr marL="0" lvl="0" indent="0" algn="ctr" defTabSz="2089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8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Status Quo: </a:t>
                  </a:r>
                </a:p>
                <a:p>
                  <a:pPr marL="0" lvl="0" indent="0" algn="ctr" defTabSz="2089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8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„sell &amp; forget“</a:t>
                  </a:r>
                </a:p>
              </p:txBody>
            </p:sp>
          </p:grp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5E00F51B-8E28-E5FC-0144-999B9E4E40C7}"/>
                  </a:ext>
                </a:extLst>
              </p:cNvPr>
              <p:cNvGrpSpPr/>
              <p:nvPr/>
            </p:nvGrpSpPr>
            <p:grpSpPr>
              <a:xfrm>
                <a:off x="5004048" y="1124824"/>
                <a:ext cx="2304256" cy="720000"/>
                <a:chOff x="58313" y="24448"/>
                <a:chExt cx="1856192" cy="1299274"/>
              </a:xfrm>
              <a:solidFill>
                <a:srgbClr val="92D050"/>
              </a:solidFill>
            </p:grpSpPr>
            <p:sp>
              <p:nvSpPr>
                <p:cNvPr id="24" name="Rechteck: abgerundete Ecken 21">
                  <a:extLst>
                    <a:ext uri="{FF2B5EF4-FFF2-40B4-BE49-F238E27FC236}">
                      <a16:creationId xmlns:a16="http://schemas.microsoft.com/office/drawing/2014/main" id="{F4989D66-9F7B-9141-661A-EFC8ACEE2EF6}"/>
                    </a:ext>
                  </a:extLst>
                </p:cNvPr>
                <p:cNvSpPr/>
                <p:nvPr/>
              </p:nvSpPr>
              <p:spPr>
                <a:xfrm>
                  <a:off x="58313" y="24448"/>
                  <a:ext cx="1856192" cy="1299274"/>
                </a:xfrm>
                <a:prstGeom prst="roundRect">
                  <a:avLst>
                    <a:gd name="adj" fmla="val 16670"/>
                  </a:avLst>
                </a:prstGeom>
                <a:grpFill/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25" name="Rechteck: abgerundete Ecken 4">
                  <a:extLst>
                    <a:ext uri="{FF2B5EF4-FFF2-40B4-BE49-F238E27FC236}">
                      <a16:creationId xmlns:a16="http://schemas.microsoft.com/office/drawing/2014/main" id="{3433DE75-6EA0-F22B-6D17-5D56381BDA78}"/>
                    </a:ext>
                  </a:extLst>
                </p:cNvPr>
                <p:cNvSpPr txBox="1"/>
                <p:nvPr/>
              </p:nvSpPr>
              <p:spPr>
                <a:xfrm>
                  <a:off x="121750" y="87885"/>
                  <a:ext cx="1729318" cy="11724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spcFirstLastPara="0" vert="horz" wrap="square" lIns="36000" tIns="36000" rIns="36000" bIns="72000" numCol="1" spcCol="1270" anchor="ctr" anchorCtr="0">
                  <a:noAutofit/>
                </a:bodyPr>
                <a:lstStyle/>
                <a:p>
                  <a:pPr marL="0" marR="0" lvl="0" indent="0" algn="ctr" defTabSz="208915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800" kern="0" dirty="0">
                      <a:solidFill>
                        <a:prstClr val="black"/>
                      </a:solidFill>
                      <a:latin typeface="Calibri" panose="020F0502020204030204"/>
                    </a:rPr>
                    <a:t>Kreislaufmodell</a:t>
                  </a:r>
                  <a:r>
                    <a:rPr kumimoji="0" lang="de-D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:</a:t>
                  </a:r>
                </a:p>
                <a:p>
                  <a:pPr marL="0" marR="0" lvl="0" indent="0" algn="ctr" defTabSz="208915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„Loop“</a:t>
                  </a:r>
                </a:p>
              </p:txBody>
            </p:sp>
          </p:grpSp>
        </p:grpSp>
        <p:sp>
          <p:nvSpPr>
            <p:cNvPr id="3" name="Textfeld 2"/>
            <p:cNvSpPr txBox="1"/>
            <p:nvPr/>
          </p:nvSpPr>
          <p:spPr>
            <a:xfrm>
              <a:off x="5659824" y="3858139"/>
              <a:ext cx="871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- 29 %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bis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- 42 %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204831" y="3847320"/>
              <a:ext cx="13260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- 37 %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bis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- 48 %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863007" y="3833295"/>
              <a:ext cx="9852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- 10 %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bis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- 25 %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40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de-DE" sz="2400" b="1" dirty="0">
                <a:solidFill>
                  <a:srgbClr val="005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Wesentliche Erkenntnisse / Veränderungen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8F23BAF-8AE2-4E11-80DB-55BCC61B02C7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de-DE" dirty="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0E587E81-96F9-A860-0FDE-DBE79B108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323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61473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74581DDBF46F4E9DF31C225BFBC6D5" ma:contentTypeVersion="16" ma:contentTypeDescription="Ein neues Dokument erstellen." ma:contentTypeScope="" ma:versionID="2b0bb6d9e047993073200d441efe77cf">
  <xsd:schema xmlns:xsd="http://www.w3.org/2001/XMLSchema" xmlns:xs="http://www.w3.org/2001/XMLSchema" xmlns:p="http://schemas.microsoft.com/office/2006/metadata/properties" xmlns:ns2="8c9f844c-f3c5-46b6-9dd8-82ec398c132d" xmlns:ns3="51373a3a-5534-44cd-b3ce-70ba5f7e6bbf" targetNamespace="http://schemas.microsoft.com/office/2006/metadata/properties" ma:root="true" ma:fieldsID="2706b9d4918fb25d86c9799d2f5aa311" ns2:_="" ns3:_="">
    <xsd:import namespace="8c9f844c-f3c5-46b6-9dd8-82ec398c132d"/>
    <xsd:import namespace="51373a3a-5534-44cd-b3ce-70ba5f7e6b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f844c-f3c5-46b6-9dd8-82ec398c1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389e4f4-2936-4b5e-b2ad-d68e6cfe5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73a3a-5534-44cd-b3ce-70ba5f7e6b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f29185-2797-4c8d-a7e1-4059bdc68081}" ma:internalName="TaxCatchAll" ma:showField="CatchAllData" ma:web="51373a3a-5534-44cd-b3ce-70ba5f7e6b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9C6EB2-3024-403A-9965-05155968B679}"/>
</file>

<file path=customXml/itemProps2.xml><?xml version="1.0" encoding="utf-8"?>
<ds:datastoreItem xmlns:ds="http://schemas.openxmlformats.org/officeDocument/2006/customXml" ds:itemID="{B9CA0FDA-53D7-4FE6-84B0-21D44BE75B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Bildschirmpräsentation (4:3)</PresentationFormat>
  <Paragraphs>120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Symbol</vt:lpstr>
      <vt:lpstr>Times New Roman</vt:lpstr>
      <vt:lpstr>Larissa</vt:lpstr>
      <vt:lpstr>2_Larissa</vt:lpstr>
      <vt:lpstr>PowerPoint-Präsentation</vt:lpstr>
      <vt:lpstr>Ausgangssituation - Ausbaugewerbe</vt:lpstr>
      <vt:lpstr>Ziele des Projektes RessProKA</vt:lpstr>
      <vt:lpstr>Projektstruktur / - ablauf</vt:lpstr>
      <vt:lpstr>Planspiel - Praxistest</vt:lpstr>
      <vt:lpstr>Geschäftsmodellalternativen</vt:lpstr>
      <vt:lpstr>Ökonomische &amp; ökologische Wirkungen</vt:lpstr>
      <vt:lpstr>Wesentliche Erkenntnisse / Veränderungen </vt:lpstr>
    </vt:vector>
  </TitlesOfParts>
  <Company>DECHEMA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Katja Wendler</dc:creator>
  <cp:lastModifiedBy>Sabine Flamme</cp:lastModifiedBy>
  <cp:revision>1397</cp:revision>
  <cp:lastPrinted>2019-06-06T06:38:30Z</cp:lastPrinted>
  <dcterms:created xsi:type="dcterms:W3CDTF">2010-02-05T13:21:47Z</dcterms:created>
  <dcterms:modified xsi:type="dcterms:W3CDTF">2022-09-21T13:00:06Z</dcterms:modified>
</cp:coreProperties>
</file>