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3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3" r:id="rId2"/>
    <p:sldMasterId id="2147483670" r:id="rId3"/>
    <p:sldMasterId id="2147483683" r:id="rId4"/>
    <p:sldMasterId id="2147483694" r:id="rId5"/>
  </p:sldMasterIdLst>
  <p:notesMasterIdLst>
    <p:notesMasterId r:id="rId27"/>
  </p:notesMasterIdLst>
  <p:sldIdLst>
    <p:sldId id="1523" r:id="rId6"/>
    <p:sldId id="1502" r:id="rId7"/>
    <p:sldId id="1507" r:id="rId8"/>
    <p:sldId id="1529" r:id="rId9"/>
    <p:sldId id="260" r:id="rId10"/>
    <p:sldId id="261" r:id="rId11"/>
    <p:sldId id="262" r:id="rId12"/>
    <p:sldId id="263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1524" r:id="rId26"/>
  </p:sldIdLst>
  <p:sldSz cx="12192000" cy="6858000"/>
  <p:notesSz cx="12192000" cy="6858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85" y="59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6" y="10"/>
            <a:ext cx="2889938" cy="497657"/>
          </a:xfrm>
          <a:prstGeom prst="rect">
            <a:avLst/>
          </a:prstGeom>
        </p:spPr>
        <p:txBody>
          <a:bodyPr vert="horz" lIns="90922" tIns="45461" rIns="90922" bIns="45461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777616" y="10"/>
            <a:ext cx="2889938" cy="497657"/>
          </a:xfrm>
          <a:prstGeom prst="rect">
            <a:avLst/>
          </a:prstGeom>
        </p:spPr>
        <p:txBody>
          <a:bodyPr vert="horz" lIns="90922" tIns="45461" rIns="90922" bIns="45461" rtlCol="0"/>
          <a:lstStyle>
            <a:lvl1pPr algn="r">
              <a:defRPr sz="1200"/>
            </a:lvl1pPr>
          </a:lstStyle>
          <a:p>
            <a:pPr>
              <a:defRPr/>
            </a:pPr>
            <a:fld id="{AFC6531F-930A-428E-B575-12684DF185DE}" type="datetimeFigureOut">
              <a:rPr lang="de-DE"/>
              <a:t>20.09.2022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47663" y="1231900"/>
            <a:ext cx="5973762" cy="3360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22" tIns="45461" rIns="90922" bIns="45461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66910" y="4773383"/>
            <a:ext cx="5335270" cy="3905488"/>
          </a:xfrm>
          <a:prstGeom prst="rect">
            <a:avLst/>
          </a:prstGeom>
        </p:spPr>
        <p:txBody>
          <a:bodyPr vert="horz" lIns="90922" tIns="45461" rIns="90922" bIns="45461" rtlCol="0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6" y="9421052"/>
            <a:ext cx="2889938" cy="497657"/>
          </a:xfrm>
          <a:prstGeom prst="rect">
            <a:avLst/>
          </a:prstGeom>
        </p:spPr>
        <p:txBody>
          <a:bodyPr vert="horz" lIns="90922" tIns="45461" rIns="90922" bIns="4546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777616" y="9421052"/>
            <a:ext cx="2889938" cy="497657"/>
          </a:xfrm>
          <a:prstGeom prst="rect">
            <a:avLst/>
          </a:prstGeom>
        </p:spPr>
        <p:txBody>
          <a:bodyPr vert="horz" lIns="90922" tIns="45461" rIns="90922" bIns="45461" rtlCol="0" anchor="b"/>
          <a:lstStyle>
            <a:lvl1pPr algn="r">
              <a:defRPr sz="1200"/>
            </a:lvl1pPr>
          </a:lstStyle>
          <a:p>
            <a:pPr>
              <a:defRPr/>
            </a:pPr>
            <a:fld id="{00C0AF41-0BD6-4793-943E-6F206AC6ACD2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aticon.com/free-icon/3d-printer_838545" TargetMode="External"/><Relationship Id="rId3" Type="http://schemas.openxmlformats.org/officeDocument/2006/relationships/hyperlink" Target="https://www.flaticon.com/free-icon/abacus_164959" TargetMode="External"/><Relationship Id="rId7" Type="http://schemas.openxmlformats.org/officeDocument/2006/relationships/hyperlink" Target="https://www.flaticon.com/free-icon/twins_437542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laticon.com/free-icon/crane_222566" TargetMode="External"/><Relationship Id="rId5" Type="http://schemas.openxmlformats.org/officeDocument/2006/relationships/hyperlink" Target="https://www.flaticon.com/free-icon/logistics-delivery-truck-in-movement_46046" TargetMode="External"/><Relationship Id="rId4" Type="http://schemas.openxmlformats.org/officeDocument/2006/relationships/hyperlink" Target="https://www.flaticon.com/free-icon/shopping-cart_1038632" TargetMode="External"/><Relationship Id="rId9" Type="http://schemas.openxmlformats.org/officeDocument/2006/relationships/hyperlink" Target="https://www.flaticon.com/free-icon/3d-buildings_63610" TargetMode="Externa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aticon.com/free-icon/3d-printer_838545" TargetMode="External"/><Relationship Id="rId3" Type="http://schemas.openxmlformats.org/officeDocument/2006/relationships/hyperlink" Target="https://www.flaticon.com/free-icon/abacus_164959" TargetMode="External"/><Relationship Id="rId7" Type="http://schemas.openxmlformats.org/officeDocument/2006/relationships/hyperlink" Target="https://www.flaticon.com/free-icon/twins_437542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laticon.com/free-icon/crane_222566" TargetMode="External"/><Relationship Id="rId5" Type="http://schemas.openxmlformats.org/officeDocument/2006/relationships/hyperlink" Target="https://www.flaticon.com/free-icon/logistics-delivery-truck-in-movement_46046" TargetMode="External"/><Relationship Id="rId4" Type="http://schemas.openxmlformats.org/officeDocument/2006/relationships/hyperlink" Target="https://www.flaticon.com/free-icon/shopping-cart_1038632" TargetMode="External"/><Relationship Id="rId9" Type="http://schemas.openxmlformats.org/officeDocument/2006/relationships/hyperlink" Target="https://www.flaticon.com/free-icon/3d-buildings_6361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1" name="Shape 1051"/>
          <p:cNvSpPr>
            <a:spLocks noGrp="1" noRot="1" noChangeAspect="1"/>
          </p:cNvSpPr>
          <p:nvPr>
            <p:ph type="sldImg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52" name="Shape 1052"/>
          <p:cNvSpPr>
            <a:spLocks noGrp="1"/>
          </p:cNvSpPr>
          <p:nvPr>
            <p:ph type="body" sz="quarter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Icon made by Freepik from </a:t>
            </a:r>
            <a:r>
              <a:rPr u="sng">
                <a:hlinkClick r:id="rId3" tooltip="https://www.flaticon.com/free-icon/abacus_164959"/>
              </a:rPr>
              <a:t>https://www.flaticon.com/free-icon/abacus_164959</a:t>
            </a:r>
            <a:endParaRPr/>
          </a:p>
          <a:p>
            <a:pPr>
              <a:defRPr/>
            </a:pPr>
            <a:r>
              <a:t>Icon made by Freepik from </a:t>
            </a:r>
            <a:r>
              <a:rPr u="sng">
                <a:hlinkClick r:id="rId4" tooltip="https://www.flaticon.com/free-icon/shopping-cart_1038632"/>
              </a:rPr>
              <a:t>https://www.flaticon.com/free-icon/shopping-cart_1038632</a:t>
            </a:r>
            <a:endParaRPr/>
          </a:p>
          <a:p>
            <a:pPr>
              <a:defRPr/>
            </a:pPr>
            <a:r>
              <a:t>Icon made by Freepik from </a:t>
            </a:r>
            <a:r>
              <a:rPr u="sng">
                <a:hlinkClick r:id="rId5" tooltip="https://www.flaticon.com/free-icon/logistics-delivery-truck-in-movement_46046"/>
              </a:rPr>
              <a:t>https://www.flaticon.com/free-icon/logistics-delivery-truck-in-movement_46046</a:t>
            </a:r>
            <a:endParaRPr/>
          </a:p>
          <a:p>
            <a:pPr>
              <a:defRPr/>
            </a:pPr>
            <a:r>
              <a:t>Icon made by Smashicons from </a:t>
            </a:r>
            <a:r>
              <a:rPr u="sng">
                <a:hlinkClick r:id="rId6" tooltip="https://www.flaticon.com/free-icon/crane_222566"/>
              </a:rPr>
              <a:t>https://www.flaticon.com/free-icon/crane_222566</a:t>
            </a:r>
            <a:endParaRPr/>
          </a:p>
          <a:p>
            <a:pPr>
              <a:defRPr/>
            </a:pPr>
            <a:r>
              <a:t>Icon made by Freepik from </a:t>
            </a:r>
            <a:r>
              <a:rPr u="sng">
                <a:hlinkClick r:id="rId7" tooltip="https://www.flaticon.com/free-icon/twins_437542"/>
              </a:rPr>
              <a:t>https://www.flaticon.com/free-icon/twins_437542</a:t>
            </a:r>
            <a:endParaRPr/>
          </a:p>
          <a:p>
            <a:pPr>
              <a:defRPr/>
            </a:pPr>
            <a:r>
              <a:t>Icon made by Freepik from </a:t>
            </a:r>
            <a:r>
              <a:rPr u="sng">
                <a:hlinkClick r:id="rId8" tooltip="https://www.flaticon.com/free-icon/3d-printer_838545"/>
              </a:rPr>
              <a:t>https://www.flaticon.com/free-icon/3d-printer_838545</a:t>
            </a:r>
            <a:endParaRPr/>
          </a:p>
          <a:p>
            <a:pPr>
              <a:defRPr/>
            </a:pPr>
            <a:r>
              <a:t>Icon made by Freepik from </a:t>
            </a:r>
            <a:r>
              <a:rPr u="sng">
                <a:hlinkClick r:id="rId9" tooltip="https://www.flaticon.com/free-icon/3d-buildings_63610"/>
              </a:rPr>
              <a:t>https://www.flaticon.com/free-icon/3d-buildings_63610</a:t>
            </a:r>
            <a:endParaRPr/>
          </a:p>
          <a:p>
            <a:pPr>
              <a:defRPr/>
            </a:pPr>
            <a:r>
              <a:t>Icon made by Freepik from https://www.flaticon.com/free-icon/home-page_2144</a:t>
            </a:r>
          </a:p>
          <a:p>
            <a:pPr>
              <a:defRPr/>
            </a:pPr>
            <a:r>
              <a:t>Icon made by itim2101 from https://www.flaticon.com/free-icon/attribute_1441232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1" name="Shape 1051"/>
          <p:cNvSpPr>
            <a:spLocks noGrp="1" noRot="1" noChangeAspect="1"/>
          </p:cNvSpPr>
          <p:nvPr>
            <p:ph type="sldImg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52" name="Shape 1052"/>
          <p:cNvSpPr>
            <a:spLocks noGrp="1"/>
          </p:cNvSpPr>
          <p:nvPr>
            <p:ph type="body" sz="quarter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Icon made by Freepik from </a:t>
            </a:r>
            <a:r>
              <a:rPr u="sng">
                <a:hlinkClick r:id="rId3" tooltip="https://www.flaticon.com/free-icon/abacus_164959"/>
              </a:rPr>
              <a:t>https://www.flaticon.com/free-icon/abacus_164959</a:t>
            </a:r>
            <a:endParaRPr/>
          </a:p>
          <a:p>
            <a:pPr>
              <a:defRPr/>
            </a:pPr>
            <a:r>
              <a:t>Icon made by Freepik from </a:t>
            </a:r>
            <a:r>
              <a:rPr u="sng">
                <a:hlinkClick r:id="rId4" tooltip="https://www.flaticon.com/free-icon/shopping-cart_1038632"/>
              </a:rPr>
              <a:t>https://www.flaticon.com/free-icon/shopping-cart_1038632</a:t>
            </a:r>
            <a:endParaRPr/>
          </a:p>
          <a:p>
            <a:pPr>
              <a:defRPr/>
            </a:pPr>
            <a:r>
              <a:t>Icon made by Freepik from </a:t>
            </a:r>
            <a:r>
              <a:rPr u="sng">
                <a:hlinkClick r:id="rId5" tooltip="https://www.flaticon.com/free-icon/logistics-delivery-truck-in-movement_46046"/>
              </a:rPr>
              <a:t>https://www.flaticon.com/free-icon/logistics-delivery-truck-in-movement_46046</a:t>
            </a:r>
            <a:endParaRPr/>
          </a:p>
          <a:p>
            <a:pPr>
              <a:defRPr/>
            </a:pPr>
            <a:r>
              <a:t>Icon made by Smashicons from </a:t>
            </a:r>
            <a:r>
              <a:rPr u="sng">
                <a:hlinkClick r:id="rId6" tooltip="https://www.flaticon.com/free-icon/crane_222566"/>
              </a:rPr>
              <a:t>https://www.flaticon.com/free-icon/crane_222566</a:t>
            </a:r>
            <a:endParaRPr/>
          </a:p>
          <a:p>
            <a:pPr>
              <a:defRPr/>
            </a:pPr>
            <a:r>
              <a:t>Icon made by Freepik from </a:t>
            </a:r>
            <a:r>
              <a:rPr u="sng">
                <a:hlinkClick r:id="rId7" tooltip="https://www.flaticon.com/free-icon/twins_437542"/>
              </a:rPr>
              <a:t>https://www.flaticon.com/free-icon/twins_437542</a:t>
            </a:r>
            <a:endParaRPr/>
          </a:p>
          <a:p>
            <a:pPr>
              <a:defRPr/>
            </a:pPr>
            <a:r>
              <a:t>Icon made by Freepik from </a:t>
            </a:r>
            <a:r>
              <a:rPr u="sng">
                <a:hlinkClick r:id="rId8" tooltip="https://www.flaticon.com/free-icon/3d-printer_838545"/>
              </a:rPr>
              <a:t>https://www.flaticon.com/free-icon/3d-printer_838545</a:t>
            </a:r>
            <a:endParaRPr/>
          </a:p>
          <a:p>
            <a:pPr>
              <a:defRPr/>
            </a:pPr>
            <a:r>
              <a:t>Icon made by Freepik from </a:t>
            </a:r>
            <a:r>
              <a:rPr u="sng">
                <a:hlinkClick r:id="rId9" tooltip="https://www.flaticon.com/free-icon/3d-buildings_63610"/>
              </a:rPr>
              <a:t>https://www.flaticon.com/free-icon/3d-buildings_63610</a:t>
            </a:r>
            <a:endParaRPr/>
          </a:p>
          <a:p>
            <a:pPr>
              <a:defRPr/>
            </a:pPr>
            <a:r>
              <a:t>Icon made by Freepik from https://www.flaticon.com/free-icon/home-page_2144</a:t>
            </a:r>
          </a:p>
          <a:p>
            <a:pPr>
              <a:defRPr/>
            </a:pPr>
            <a:r>
              <a:t>Icon made by itim2101 from https://www.flaticon.com/free-icon/attribute_1441232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rcRect t="27072"/>
          <a:stretch/>
        </p:blipFill>
        <p:spPr bwMode="auto">
          <a:xfrm>
            <a:off x="20092" y="-1"/>
            <a:ext cx="12171908" cy="5902037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 bwMode="auto">
          <a:xfrm>
            <a:off x="0" y="5387299"/>
            <a:ext cx="12192600" cy="51473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44000" tIns="72000" rIns="144000" bIns="72000" rtlCol="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400" b="1">
                <a:solidFill>
                  <a:srgbClr val="0E1C37"/>
                </a:solidFill>
              </a:rPr>
              <a:t>Green BIM – gesamte Wertschöpfungskette</a:t>
            </a:r>
            <a:endParaRPr lang="de-DE" sz="2400" b="1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9929852" y="204876"/>
            <a:ext cx="1809892" cy="330072"/>
          </a:xfrm>
          <a:prstGeom prst="rect">
            <a:avLst/>
          </a:prstGeom>
          <a:solidFill>
            <a:schemeClr val="bg1"/>
          </a:solidFill>
        </p:spPr>
        <p:txBody>
          <a:bodyPr wrap="none" lIns="108000" tIns="72000" rIns="108000" bIns="72000">
            <a:spAutoFit/>
          </a:bodyPr>
          <a:lstStyle/>
          <a:p>
            <a:pPr algn="ctr">
              <a:defRPr/>
            </a:pPr>
            <a:r>
              <a:rPr lang="de-DE" sz="1200" b="0"/>
              <a:t>Wuppertal </a:t>
            </a:r>
            <a:r>
              <a:rPr lang="de-DE" sz="1200"/>
              <a:t>|</a:t>
            </a:r>
            <a:r>
              <a:rPr lang="de-DE" sz="1200" b="0"/>
              <a:t> 22.06.2022</a:t>
            </a:r>
            <a:endParaRPr/>
          </a:p>
        </p:txBody>
      </p:sp>
      <p:pic>
        <p:nvPicPr>
          <p:cNvPr id="6" name="Bild 11" descr="Logo_BUW-1.Weiss-01.png"/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/>
        </p:blipFill>
        <p:spPr bwMode="auto">
          <a:xfrm>
            <a:off x="9226079" y="836712"/>
            <a:ext cx="2965921" cy="416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A6B3BD">
                  <a:alpha val="73000"/>
                </a:srgbClr>
              </a:gs>
              <a:gs pos="100000">
                <a:srgbClr val="7A8B94">
                  <a:alpha val="73000"/>
                </a:srgbClr>
              </a:gs>
            </a:gsLst>
            <a:path path="circle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10464105" y="6093297"/>
            <a:ext cx="1727684" cy="540060"/>
          </a:xfrm>
          <a:prstGeom prst="rect">
            <a:avLst/>
          </a:prstGeom>
          <a:solidFill>
            <a:srgbClr val="7DB423"/>
          </a:solidFill>
          <a:ln>
            <a:noFill/>
          </a:ln>
          <a:effectLst>
            <a:outerShdw blurRad="136525" dist="25400" dir="8520000" rotWithShape="0">
              <a:srgbClr val="000000">
                <a:alpha val="4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8" name="Bild 18" descr="BUW_Logo-weiss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2117" y="6154702"/>
            <a:ext cx="1146086" cy="417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1097"/>
            <a:ext cx="12184785" cy="6850856"/>
          </a:xfrm>
          <a:prstGeom prst="rect">
            <a:avLst/>
          </a:prstGeom>
          <a:solidFill>
            <a:srgbClr val="004F6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624418" y="6092825"/>
            <a:ext cx="9120716" cy="53975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  <a:effectLst>
            <a:outerShdw blurRad="95250" dist="50800" dir="8700000" algn="tl" rotWithShape="0">
              <a:prstClr val="black">
                <a:alpha val="3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Textfeld 15"/>
          <p:cNvSpPr txBox="1">
            <a:spLocks noChangeArrowheads="1"/>
          </p:cNvSpPr>
          <p:nvPr userDrawn="1"/>
        </p:nvSpPr>
        <p:spPr bwMode="auto">
          <a:xfrm>
            <a:off x="719667" y="6166466"/>
            <a:ext cx="7735359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9pPr>
          </a:lstStyle>
          <a:p>
            <a:pPr>
              <a:defRPr/>
            </a:pPr>
            <a:r>
              <a:rPr lang="de-DE" sz="1050" b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</a:rPr>
              <a:t>BIM-LABOR</a:t>
            </a:r>
            <a:endParaRPr/>
          </a:p>
          <a:p>
            <a:pPr>
              <a:defRPr/>
            </a:pPr>
            <a:r>
              <a:rPr lang="de-DE" sz="105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</a:rPr>
              <a:t>Agnes Kelm M. Sc. | LuF Baubetrieb und Bauwirtschaft</a:t>
            </a:r>
            <a:endParaRPr/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7427384" y="6363762"/>
            <a:ext cx="2055283" cy="1615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817563">
              <a:defRPr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defRPr>
            </a:lvl1pPr>
            <a:lvl2pPr marL="742950" indent="-285750" defTabSz="817563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2pPr>
            <a:lvl3pPr marL="1143000" indent="-228600" defTabSz="817563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3pPr>
            <a:lvl4pPr marL="1600200" indent="-228600" defTabSz="817563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4pPr>
            <a:lvl5pPr marL="2057400" indent="-228600" defTabSz="817563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5pPr>
            <a:lvl6pPr marL="2514600" indent="-228600" defTabSz="81756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6pPr>
            <a:lvl7pPr marL="2971800" indent="-228600" defTabSz="81756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7pPr>
            <a:lvl8pPr marL="3429000" indent="-228600" defTabSz="81756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8pPr>
            <a:lvl9pPr marL="3886200" indent="-228600" defTabSz="81756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fld id="{1031BA4A-B087-AC46-89F7-82285AE0EC9A}" type="slidenum">
              <a:rPr lang="de-DE" sz="1050">
                <a:solidFill>
                  <a:srgbClr val="000000"/>
                </a:solidFill>
                <a:latin typeface="Arial"/>
                <a:cs typeface="Univers 55"/>
              </a:rPr>
              <a:t>‹Nr.›</a:t>
            </a:fld>
            <a:endParaRPr lang="de-DE" sz="1050">
              <a:solidFill>
                <a:srgbClr val="000000"/>
              </a:solidFill>
              <a:latin typeface="Arial"/>
              <a:cs typeface="Univers 55"/>
            </a:endParaRPr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10464105" y="6093297"/>
            <a:ext cx="1727684" cy="540060"/>
          </a:xfrm>
          <a:prstGeom prst="rect">
            <a:avLst/>
          </a:prstGeom>
          <a:solidFill>
            <a:srgbClr val="7DB423"/>
          </a:solidFill>
          <a:ln>
            <a:noFill/>
          </a:ln>
          <a:effectLst>
            <a:outerShdw blurRad="136525" dist="25400" dir="8520000" rotWithShape="0">
              <a:srgbClr val="000000">
                <a:alpha val="4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Bild 18" descr="BUW_Logo-weiss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2117" y="6154702"/>
            <a:ext cx="1146086" cy="417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643991" y="576973"/>
            <a:ext cx="11687901" cy="685800"/>
          </a:xfrm>
          <a:prstGeom prst="rect">
            <a:avLst/>
          </a:prstGeom>
        </p:spPr>
        <p:txBody>
          <a:bodyPr/>
          <a:lstStyle>
            <a:lvl1pPr algn="l">
              <a:defRPr sz="2400" cap="all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 bwMode="auto">
          <a:xfrm>
            <a:off x="643991" y="1258537"/>
            <a:ext cx="11246875" cy="4897436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/>
              <a:buChar char="§"/>
              <a:defRPr sz="2400">
                <a:latin typeface="Arial"/>
                <a:cs typeface="Arial"/>
              </a:defRPr>
            </a:lvl1pPr>
            <a:lvl2pPr>
              <a:defRPr sz="22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93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bild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61600" y="4321829"/>
            <a:ext cx="10080000" cy="729141"/>
          </a:xfrm>
          <a:prstGeom prst="rect">
            <a:avLst/>
          </a:prstGeom>
        </p:spPr>
        <p:txBody>
          <a:bodyPr lIns="180000" tIns="36000" rIns="36000" bIns="36000" anchor="t"/>
          <a:lstStyle>
            <a:lvl1pPr marL="0" indent="0">
              <a:buFont typeface="Arial"/>
              <a:buNone/>
              <a:defRPr lang="de-DE" sz="3000" b="0" i="0" u="none" strike="noStrike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defRPr>
            </a:lvl1pPr>
          </a:lstStyle>
          <a:p>
            <a:pPr marL="228600" marR="0" lv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Überschrift Zwischenfolie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rcRect t="24833" b="18971"/>
          <a:stretch/>
        </p:blipFill>
        <p:spPr bwMode="auto">
          <a:xfrm>
            <a:off x="0" y="-8313"/>
            <a:ext cx="12213935" cy="48047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bild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t="39146" b="18723"/>
          <a:stretch/>
        </p:blipFill>
        <p:spPr bwMode="auto">
          <a:xfrm>
            <a:off x="0" y="-1"/>
            <a:ext cx="12192000" cy="3424335"/>
          </a:xfrm>
          <a:prstGeom prst="rect">
            <a:avLst/>
          </a:prstGeom>
        </p:spPr>
      </p:pic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61600" y="4321829"/>
            <a:ext cx="10080000" cy="729141"/>
          </a:xfrm>
          <a:prstGeom prst="rect">
            <a:avLst/>
          </a:prstGeom>
        </p:spPr>
        <p:txBody>
          <a:bodyPr lIns="180000" tIns="36000" rIns="36000" bIns="36000" anchor="t"/>
          <a:lstStyle>
            <a:lvl1pPr marL="0" indent="0">
              <a:buFont typeface="Arial"/>
              <a:buNone/>
              <a:defRPr lang="de-DE" sz="3000" b="0" i="0" u="none" strike="noStrike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defRPr>
            </a:lvl1pPr>
          </a:lstStyle>
          <a:p>
            <a:pPr marL="228600" marR="0" lv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Überschrift Zwischenfolie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1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60000" y="792000"/>
            <a:ext cx="10080000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>
              <a:buFont typeface="Arial"/>
              <a:buNone/>
              <a:defRPr lang="de-DE" sz="1800" b="0" i="0" u="none" strike="noStrike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defRPr>
            </a:lvl1pPr>
          </a:lstStyle>
          <a:p>
            <a:pPr marL="228600" marR="0" lv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// Seitenüberschrift</a:t>
            </a:r>
            <a:endParaRPr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60000" y="432000"/>
            <a:ext cx="10080000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>
              <a:buFont typeface="Arial"/>
              <a:buNone/>
              <a:defRPr lang="de-DE" sz="2400" b="0" i="0" u="none" strike="noStrike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defRPr>
            </a:lvl1pPr>
          </a:lstStyle>
          <a:p>
            <a:pPr marL="228600" marR="0" lv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// Seitenüberschrift</a:t>
            </a:r>
            <a:endParaRPr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233999" y="6083550"/>
            <a:ext cx="7863795" cy="540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r>
              <a:rPr lang="de-DE" b="1"/>
              <a:t>Institut für das Management digitaler Prozesse in der Bau- und Immobilienwirtschaft</a:t>
            </a:r>
            <a:endParaRPr lang="de-DE"/>
          </a:p>
          <a:p>
            <a:pPr>
              <a:defRPr/>
            </a:pPr>
            <a:r>
              <a:rPr lang="de-DE"/>
              <a:t>Apl.-Prof. Dr.-Ing.-habil. Anica Meins-Becker | …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447868" y="6428794"/>
            <a:ext cx="5831633" cy="3079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61600" y="4321829"/>
            <a:ext cx="10080000" cy="729141"/>
          </a:xfrm>
          <a:prstGeom prst="rect">
            <a:avLst/>
          </a:prstGeom>
        </p:spPr>
        <p:txBody>
          <a:bodyPr lIns="180000" tIns="36000" rIns="36000" bIns="36000" anchor="t"/>
          <a:lstStyle>
            <a:lvl1pPr marL="0" indent="0">
              <a:buFont typeface="Arial"/>
              <a:buNone/>
              <a:defRPr lang="de-DE" sz="3000" b="0" i="0" u="none" strike="noStrike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defRPr>
            </a:lvl1pPr>
          </a:lstStyle>
          <a:p>
            <a:pPr marL="228600" marR="0" lv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Überschrift Zwischenfolie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rcRect t="39146" b="18723"/>
          <a:stretch/>
        </p:blipFill>
        <p:spPr bwMode="auto">
          <a:xfrm>
            <a:off x="0" y="-1"/>
            <a:ext cx="12192000" cy="34243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447868" y="6428794"/>
            <a:ext cx="5831633" cy="3079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61600" y="4321829"/>
            <a:ext cx="10080000" cy="729141"/>
          </a:xfrm>
          <a:prstGeom prst="rect">
            <a:avLst/>
          </a:prstGeom>
        </p:spPr>
        <p:txBody>
          <a:bodyPr lIns="180000" tIns="36000" rIns="36000" bIns="36000" anchor="t"/>
          <a:lstStyle>
            <a:lvl1pPr marL="0" indent="0">
              <a:buFont typeface="Arial"/>
              <a:buNone/>
              <a:defRPr lang="de-DE" sz="3000" b="0" i="0" u="none" strike="noStrike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defRPr>
            </a:lvl1pPr>
          </a:lstStyle>
          <a:p>
            <a:pPr marL="228600" marR="0" lv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Überschrift Zwischenfolie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rcRect t="39146" b="18723"/>
          <a:stretch/>
        </p:blipFill>
        <p:spPr bwMode="auto">
          <a:xfrm>
            <a:off x="0" y="-1"/>
            <a:ext cx="12192000" cy="34243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1_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/>
          <a:srcRect t="26191" b="-16364"/>
          <a:stretch/>
        </p:blipFill>
        <p:spPr bwMode="auto">
          <a:xfrm>
            <a:off x="-2" y="-235528"/>
            <a:ext cx="12192002" cy="7329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bild FK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rcRect l="200" t="25884" r="584" b="9912"/>
          <a:stretch/>
        </p:blipFill>
        <p:spPr bwMode="auto">
          <a:xfrm>
            <a:off x="-24680" y="-27385"/>
            <a:ext cx="12216680" cy="5929421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 bwMode="auto">
          <a:xfrm>
            <a:off x="-24680" y="5387299"/>
            <a:ext cx="12217280" cy="51473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44000" tIns="72000" rIns="144000" bIns="72000" rtlCol="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400" b="1">
                <a:solidFill>
                  <a:srgbClr val="0E1C37"/>
                </a:solidFill>
              </a:rPr>
              <a:t>Vorstellung der Fakultät für Architektur und Bauingenieurwesen</a:t>
            </a:r>
            <a:endParaRPr lang="de-DE" sz="2400" b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4"/>
          <p:cNvPicPr>
            <a:picLocks noChangeAspect="1"/>
          </p:cNvPicPr>
          <p:nvPr userDrawn="1"/>
        </p:nvPicPr>
        <p:blipFill>
          <a:blip r:embed="rId2"/>
          <a:srcRect l="27391" r="20708"/>
          <a:stretch/>
        </p:blipFill>
        <p:spPr bwMode="auto">
          <a:xfrm>
            <a:off x="0" y="-660020"/>
            <a:ext cx="12204000" cy="40890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A6B3BD">
                  <a:alpha val="73000"/>
                </a:srgbClr>
              </a:gs>
              <a:gs pos="100000">
                <a:srgbClr val="7A8B94">
                  <a:alpha val="73000"/>
                </a:srgbClr>
              </a:gs>
            </a:gsLst>
            <a:path path="circle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Rechteck 6"/>
          <p:cNvSpPr/>
          <p:nvPr userDrawn="1"/>
        </p:nvSpPr>
        <p:spPr bwMode="auto">
          <a:xfrm>
            <a:off x="10464105" y="6093297"/>
            <a:ext cx="1727684" cy="540060"/>
          </a:xfrm>
          <a:prstGeom prst="rect">
            <a:avLst/>
          </a:prstGeom>
          <a:solidFill>
            <a:srgbClr val="7DB423"/>
          </a:solidFill>
          <a:ln>
            <a:noFill/>
          </a:ln>
          <a:effectLst>
            <a:outerShdw blurRad="136525" dist="25400" dir="8520000" rotWithShape="0">
              <a:srgbClr val="000000">
                <a:alpha val="4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Bild 18" descr="BUW_Logo-weiss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2117" y="6154702"/>
            <a:ext cx="1146086" cy="417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 userDrawn="1"/>
        </p:nvSpPr>
        <p:spPr bwMode="auto">
          <a:xfrm>
            <a:off x="0" y="-1097"/>
            <a:ext cx="12184785" cy="6850856"/>
          </a:xfrm>
          <a:prstGeom prst="rect">
            <a:avLst/>
          </a:prstGeom>
          <a:solidFill>
            <a:srgbClr val="004F6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hteck 5"/>
          <p:cNvSpPr/>
          <p:nvPr userDrawn="1"/>
        </p:nvSpPr>
        <p:spPr bwMode="auto">
          <a:xfrm>
            <a:off x="10464105" y="6093297"/>
            <a:ext cx="1727684" cy="540060"/>
          </a:xfrm>
          <a:prstGeom prst="rect">
            <a:avLst/>
          </a:prstGeom>
          <a:solidFill>
            <a:srgbClr val="7DB423"/>
          </a:solidFill>
          <a:ln>
            <a:noFill/>
          </a:ln>
          <a:effectLst>
            <a:outerShdw blurRad="136525" dist="25400" dir="8520000" rotWithShape="0">
              <a:srgbClr val="000000">
                <a:alpha val="4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Bild 18" descr="BUW_Logo-weiss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2117" y="6154702"/>
            <a:ext cx="1146086" cy="417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643991" y="576973"/>
            <a:ext cx="11687901" cy="685800"/>
          </a:xfrm>
          <a:prstGeom prst="rect">
            <a:avLst/>
          </a:prstGeom>
        </p:spPr>
        <p:txBody>
          <a:bodyPr/>
          <a:lstStyle>
            <a:lvl1pPr algn="l">
              <a:defRPr sz="2400" cap="all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643991" y="1258537"/>
            <a:ext cx="11246875" cy="4897436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/>
              <a:buChar char="§"/>
              <a:defRPr sz="2400">
                <a:latin typeface="Arial"/>
                <a:cs typeface="Arial"/>
              </a:defRPr>
            </a:lvl1pPr>
            <a:lvl2pPr>
              <a:defRPr sz="22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7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5"/>
          <p:cNvSpPr>
            <a:spLocks noGrp="1"/>
          </p:cNvSpPr>
          <p:nvPr>
            <p:ph type="title" hasCustomPrompt="1"/>
          </p:nvPr>
        </p:nvSpPr>
        <p:spPr bwMode="auto">
          <a:xfrm>
            <a:off x="360000" y="432000"/>
            <a:ext cx="10080000" cy="360000"/>
          </a:xfrm>
          <a:prstGeom prst="rect">
            <a:avLst/>
          </a:prstGeom>
        </p:spPr>
        <p:txBody>
          <a:bodyPr lIns="180000" tIns="36000" rIns="36000" bIns="36000"/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2200" cap="all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200" b="0" i="0" u="none" strike="noStrike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rPr>
              <a:t>Kapitelüberschrift</a:t>
            </a:r>
            <a:endParaRPr lang="de-DE" sz="2000" b="0" i="0" u="none" strike="noStrike" cap="none" spc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Textplatzhalter 10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59999" y="817200"/>
            <a:ext cx="10080000" cy="360000"/>
          </a:xfrm>
          <a:prstGeom prst="rect">
            <a:avLst/>
          </a:prstGeom>
        </p:spPr>
        <p:txBody>
          <a:bodyPr lIns="180000" tIns="36000" rIns="36000" bIns="36000"/>
          <a:lstStyle>
            <a:lvl1pPr marL="0" indent="0">
              <a:buFont typeface="Arial"/>
              <a:buNone/>
              <a:defRPr lang="de-DE" sz="1800" b="0" i="0" u="none" strike="noStrike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cs typeface="Arial"/>
              </a:defRPr>
            </a:lvl1pPr>
          </a:lstStyle>
          <a:p>
            <a:pPr marL="228600" marR="0" lv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// Seitenüberschrift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71821" y="0"/>
            <a:ext cx="12360509" cy="68580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 bwMode="auto">
          <a:xfrm>
            <a:off x="10430857" y="6126034"/>
            <a:ext cx="1741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fld id="{7DC20CFD-3477-4CE9-84F8-C48EE40F3840}" type="slidenum">
              <a:rPr lang="de-DE" sz="4800" b="1">
                <a:solidFill>
                  <a:srgbClr val="89BA17"/>
                </a:solidFill>
                <a:latin typeface="Arial Black"/>
                <a:cs typeface="Arial"/>
              </a:rPr>
              <a:t>‹Nr.›</a:t>
            </a:fld>
            <a:endParaRPr lang="de-DE" sz="4800">
              <a:solidFill>
                <a:srgbClr val="89BA17"/>
              </a:solidFill>
              <a:latin typeface="Arial Black"/>
              <a:cs typeface="Arial"/>
            </a:endParaRPr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223443" y="6535303"/>
            <a:ext cx="9302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100" b="1">
                <a:solidFill>
                  <a:schemeClr val="bg1"/>
                </a:solidFill>
                <a:latin typeface="+mn-lt"/>
                <a:cs typeface="Arial"/>
              </a:rPr>
              <a:t>Prof. Dr. Manfred Helmus | 07.12.2021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bild BIM-Instit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rcRect l="2045" t="19829" r="2337" b="14716"/>
          <a:stretch/>
        </p:blipFill>
        <p:spPr bwMode="auto">
          <a:xfrm>
            <a:off x="-600" y="0"/>
            <a:ext cx="12193200" cy="5902037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 bwMode="auto">
          <a:xfrm>
            <a:off x="0" y="5387299"/>
            <a:ext cx="12192600" cy="51473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44000" tIns="72000" rIns="144000" bIns="72000" rtlCol="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400" b="1">
                <a:solidFill>
                  <a:srgbClr val="0E1C37"/>
                </a:solidFill>
              </a:rPr>
              <a:t>Vorstellung des BIM-Instituts</a:t>
            </a:r>
            <a:endParaRPr lang="de-DE" sz="2400" b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Titelbild Die Vis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8" descr="leistungen.jpg (960×360)"/>
          <p:cNvPicPr>
            <a:picLocks noChangeAspect="1" noChangeArrowheads="1"/>
          </p:cNvPicPr>
          <p:nvPr userDrawn="1"/>
        </p:nvPicPr>
        <p:blipFill>
          <a:blip r:embed="rId2"/>
          <a:srcRect l="1093" t="15630" r="1243" b="2926"/>
          <a:stretch/>
        </p:blipFill>
        <p:spPr bwMode="auto">
          <a:xfrm>
            <a:off x="600" y="-27383"/>
            <a:ext cx="12192000" cy="5929420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 userDrawn="1"/>
        </p:nvSpPr>
        <p:spPr bwMode="auto">
          <a:xfrm>
            <a:off x="7947535" y="0"/>
            <a:ext cx="424446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10001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10001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10001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endParaRPr/>
          </a:p>
        </p:txBody>
      </p:sp>
      <p:sp>
        <p:nvSpPr>
          <p:cNvPr id="6" name="Textfeld 5"/>
          <p:cNvSpPr txBox="1"/>
          <p:nvPr userDrawn="1"/>
        </p:nvSpPr>
        <p:spPr bwMode="auto">
          <a:xfrm>
            <a:off x="0" y="5387299"/>
            <a:ext cx="12192600" cy="51473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44000" tIns="72000" rIns="144000" bIns="72000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400" b="1" i="0" u="none" strike="noStrike" cap="none" spc="0">
                <a:ln>
                  <a:noFill/>
                </a:ln>
                <a:solidFill>
                  <a:srgbClr val="0E1C37"/>
                </a:solidFill>
                <a:latin typeface="+mj-lt"/>
                <a:cs typeface="+mn-cs"/>
              </a:rPr>
              <a:t>Die Vision – nachhaltiges und ressourcenschonendes Bauen</a:t>
            </a:r>
            <a:endParaRPr lang="de-DE" sz="2400" b="1">
              <a:latin typeface="+mj-lt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rcRect l="27391" r="20708"/>
          <a:stretch/>
        </p:blipFill>
        <p:spPr bwMode="auto">
          <a:xfrm>
            <a:off x="0" y="-660020"/>
            <a:ext cx="12204000" cy="40890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A6B3BD">
                  <a:alpha val="73000"/>
                </a:srgbClr>
              </a:gs>
              <a:gs pos="100000">
                <a:srgbClr val="7A8B94">
                  <a:alpha val="73000"/>
                </a:srgbClr>
              </a:gs>
            </a:gsLst>
            <a:path path="circle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10464105" y="6093297"/>
            <a:ext cx="1727684" cy="540060"/>
          </a:xfrm>
          <a:prstGeom prst="rect">
            <a:avLst/>
          </a:prstGeom>
          <a:solidFill>
            <a:srgbClr val="7DB423"/>
          </a:solidFill>
          <a:ln>
            <a:noFill/>
          </a:ln>
          <a:effectLst>
            <a:outerShdw blurRad="136525" dist="25400" dir="8520000" rotWithShape="0">
              <a:srgbClr val="000000">
                <a:alpha val="4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8" name="Bild 18" descr="BUW_Logo-weiss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2117" y="6154702"/>
            <a:ext cx="1146086" cy="417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1097"/>
            <a:ext cx="12184785" cy="6850856"/>
          </a:xfrm>
          <a:prstGeom prst="rect">
            <a:avLst/>
          </a:prstGeom>
          <a:solidFill>
            <a:srgbClr val="004F6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10464105" y="6093297"/>
            <a:ext cx="1727684" cy="540060"/>
          </a:xfrm>
          <a:prstGeom prst="rect">
            <a:avLst/>
          </a:prstGeom>
          <a:solidFill>
            <a:srgbClr val="7DB423"/>
          </a:solidFill>
          <a:ln>
            <a:noFill/>
          </a:ln>
          <a:effectLst>
            <a:outerShdw blurRad="136525" dist="25400" dir="8520000" rotWithShape="0">
              <a:srgbClr val="000000">
                <a:alpha val="4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Bild 18" descr="BUW_Logo-weiss.p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2117" y="6154702"/>
            <a:ext cx="1146086" cy="417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643991" y="576973"/>
            <a:ext cx="11687901" cy="685800"/>
          </a:xfrm>
          <a:prstGeom prst="rect">
            <a:avLst/>
          </a:prstGeom>
        </p:spPr>
        <p:txBody>
          <a:bodyPr/>
          <a:lstStyle>
            <a:lvl1pPr algn="l">
              <a:defRPr sz="2400" cap="all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 bwMode="auto">
          <a:xfrm>
            <a:off x="643991" y="1258537"/>
            <a:ext cx="11246875" cy="4897436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/>
              <a:buChar char="§"/>
              <a:defRPr sz="2400">
                <a:latin typeface="Arial"/>
                <a:cs typeface="Arial"/>
              </a:defRPr>
            </a:lvl1pPr>
            <a:lvl2pPr>
              <a:defRPr sz="22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4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3411A9A-8591-4374-9F86-8A2331F4DF64}" type="datetimeFigureOut">
              <a:rPr lang="de-DE"/>
              <a:t>20.09.2022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E93A02-6A33-429C-A53F-D5E71D238BC4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bild BIM-Instit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-79543" y="-89783"/>
            <a:ext cx="12368231" cy="598676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extfeld 5"/>
          <p:cNvSpPr txBox="1"/>
          <p:nvPr userDrawn="1"/>
        </p:nvSpPr>
        <p:spPr bwMode="auto">
          <a:xfrm>
            <a:off x="0" y="5387299"/>
            <a:ext cx="12192600" cy="51473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44000" tIns="72000" rIns="144000" bIns="72000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400" b="1" i="0" u="none" strike="noStrike" cap="none" spc="0">
                <a:ln>
                  <a:noFill/>
                </a:ln>
                <a:solidFill>
                  <a:srgbClr val="0E1C37"/>
                </a:solidFill>
                <a:latin typeface="+mj-lt"/>
                <a:cs typeface="+mn-cs"/>
              </a:rPr>
              <a:t>Vorstellung der Forschungsaktivitäten</a:t>
            </a:r>
            <a:endParaRPr lang="de-DE" sz="2400" b="1">
              <a:latin typeface="+mj-lt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341065" y="46116"/>
            <a:ext cx="12891274" cy="52550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1_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94074193-0B3C-EF9C-49E1-D97E181E3229}"/>
              </a:ext>
            </a:extLst>
          </p:cNvPr>
          <p:cNvSpPr/>
          <p:nvPr userDrawn="1"/>
        </p:nvSpPr>
        <p:spPr>
          <a:xfrm>
            <a:off x="0" y="6226629"/>
            <a:ext cx="12192000" cy="631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938E8C4-094A-D786-7745-9DB5293B56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0D1F6A-0AEE-726A-E89D-C3B8B698CDC7}"/>
              </a:ext>
            </a:extLst>
          </p:cNvPr>
          <p:cNvSpPr txBox="1"/>
          <p:nvPr userDrawn="1"/>
        </p:nvSpPr>
        <p:spPr>
          <a:xfrm>
            <a:off x="551384" y="427710"/>
            <a:ext cx="246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Jahreskonferenz 2022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3BF9D3E-CCB4-6AC6-320A-D526EEC02A1D}"/>
              </a:ext>
            </a:extLst>
          </p:cNvPr>
          <p:cNvSpPr txBox="1"/>
          <p:nvPr userDrawn="1"/>
        </p:nvSpPr>
        <p:spPr>
          <a:xfrm>
            <a:off x="551384" y="2274838"/>
            <a:ext cx="10317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Digitale Produktzwillinge für </a:t>
            </a:r>
          </a:p>
          <a:p>
            <a:r>
              <a:rPr lang="de-DE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 nachhaltige und ressourcenschonende Kreislaufwirtschaft</a:t>
            </a:r>
          </a:p>
          <a:p>
            <a:endParaRPr lang="de-DE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0B90506-5E6F-626B-41B3-F576791F25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5" y="784152"/>
            <a:ext cx="2079980" cy="70719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966F8B9-083B-EAF5-690A-59A8B2BE424F}"/>
              </a:ext>
            </a:extLst>
          </p:cNvPr>
          <p:cNvSpPr txBox="1"/>
          <p:nvPr userDrawn="1"/>
        </p:nvSpPr>
        <p:spPr bwMode="auto">
          <a:xfrm>
            <a:off x="8639287" y="-47625"/>
            <a:ext cx="3876563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10001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10001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10001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10001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3A0CC3E-7586-FC8C-7055-47D2324A1F16}"/>
              </a:ext>
            </a:extLst>
          </p:cNvPr>
          <p:cNvSpPr txBox="1"/>
          <p:nvPr userDrawn="1"/>
        </p:nvSpPr>
        <p:spPr>
          <a:xfrm>
            <a:off x="551384" y="4569023"/>
            <a:ext cx="5762625" cy="71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b="1" dirty="0">
                <a:solidFill>
                  <a:schemeClr val="bg1"/>
                </a:solidFill>
              </a:rPr>
              <a:t>Wissenschaft und Forschung zur Ressourcenwende //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b="1" dirty="0">
                <a:solidFill>
                  <a:schemeClr val="bg1"/>
                </a:solidFill>
              </a:rPr>
              <a:t>22.09.2022 // Prof. Dr.-Ing. habil. Anica Meins-Becker</a:t>
            </a:r>
          </a:p>
        </p:txBody>
      </p:sp>
    </p:spTree>
    <p:extLst>
      <p:ext uri="{BB962C8B-B14F-4D97-AF65-F5344CB8AC3E}">
        <p14:creationId xmlns:p14="http://schemas.microsoft.com/office/powerpoint/2010/main" val="2736029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10649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0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C7D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6529"/>
            <a:ext cx="12192000" cy="501650"/>
          </a:xfrm>
          <a:prstGeom prst="rect">
            <a:avLst/>
          </a:prstGeom>
          <a:solidFill>
            <a:srgbClr val="C7D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 rot="5400000">
            <a:off x="-3235236" y="3235234"/>
            <a:ext cx="6851471" cy="381000"/>
          </a:xfrm>
          <a:prstGeom prst="rect">
            <a:avLst/>
          </a:prstGeom>
          <a:solidFill>
            <a:srgbClr val="C7D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 rot="5400000">
            <a:off x="8575765" y="3241765"/>
            <a:ext cx="6851471" cy="381000"/>
          </a:xfrm>
          <a:prstGeom prst="rect">
            <a:avLst/>
          </a:prstGeom>
          <a:solidFill>
            <a:srgbClr val="C7D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847299" y="1214438"/>
            <a:ext cx="9144000" cy="2387600"/>
          </a:xfrm>
        </p:spPr>
        <p:txBody>
          <a:bodyPr anchor="t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KAPITELTRENNER. BITTE IN VERSALIEN SCHREIBEN.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95" y="6410256"/>
            <a:ext cx="1074506" cy="39150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711" y="6406640"/>
            <a:ext cx="693673" cy="40078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5442"/>
            <a:ext cx="2326950" cy="3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73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53449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08102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9561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812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277305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2684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Titelbild Die Vis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auto">
          <a:xfrm>
            <a:off x="0" y="0"/>
            <a:ext cx="12192000" cy="59020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extfeld 5"/>
          <p:cNvSpPr txBox="1"/>
          <p:nvPr userDrawn="1"/>
        </p:nvSpPr>
        <p:spPr bwMode="auto">
          <a:xfrm>
            <a:off x="0" y="5387299"/>
            <a:ext cx="12192600" cy="514738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lIns="144000" tIns="72000" rIns="144000" bIns="72000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400" b="1" i="0" u="none" strike="noStrike" cap="none" spc="0">
                <a:ln>
                  <a:noFill/>
                </a:ln>
                <a:solidFill>
                  <a:srgbClr val="0E1C37"/>
                </a:solidFill>
                <a:latin typeface="+mj-lt"/>
                <a:cs typeface="+mn-cs"/>
              </a:rPr>
              <a:t>Die Vision – Referenzprozess für den Gebäudelebenszyklus</a:t>
            </a:r>
            <a:endParaRPr lang="de-DE" sz="2400" b="1">
              <a:latin typeface="+mj-lt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alphaModFix amt="26000"/>
          </a:blip>
          <a:stretch/>
        </p:blipFill>
        <p:spPr bwMode="auto">
          <a:xfrm>
            <a:off x="0" y="837808"/>
            <a:ext cx="13720335" cy="36450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703512" y="404664"/>
            <a:ext cx="8981700" cy="4674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412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4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3411A9A-8591-4374-9F86-8A2331F4DF64}" type="datetimeFigureOut">
              <a:rPr lang="de-DE"/>
              <a:t>20.09.2022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E93A02-6A33-429C-A53F-D5E71D238BC4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5081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Titelbild Die Vis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8" descr="leistungen.jpg (960×360)"/>
          <p:cNvPicPr>
            <a:picLocks noChangeAspect="1" noChangeArrowheads="1"/>
          </p:cNvPicPr>
          <p:nvPr userDrawn="1"/>
        </p:nvPicPr>
        <p:blipFill>
          <a:blip r:embed="rId2"/>
          <a:srcRect l="1093" t="15630" r="1243" b="2926"/>
          <a:stretch/>
        </p:blipFill>
        <p:spPr bwMode="auto">
          <a:xfrm>
            <a:off x="600" y="-27383"/>
            <a:ext cx="12192000" cy="5929420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 userDrawn="1"/>
        </p:nvSpPr>
        <p:spPr bwMode="auto">
          <a:xfrm>
            <a:off x="7947535" y="0"/>
            <a:ext cx="424446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10001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10001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10001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endParaRPr/>
          </a:p>
        </p:txBody>
      </p:sp>
      <p:sp>
        <p:nvSpPr>
          <p:cNvPr id="6" name="Textfeld 5"/>
          <p:cNvSpPr txBox="1"/>
          <p:nvPr userDrawn="1"/>
        </p:nvSpPr>
        <p:spPr bwMode="auto">
          <a:xfrm>
            <a:off x="0" y="5387299"/>
            <a:ext cx="12192600" cy="51473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44000" tIns="72000" rIns="144000" bIns="72000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400" b="1" i="0" u="none" strike="noStrike" cap="none" spc="0">
                <a:ln>
                  <a:noFill/>
                </a:ln>
                <a:solidFill>
                  <a:srgbClr val="0E1C37"/>
                </a:solidFill>
                <a:latin typeface="+mj-lt"/>
                <a:cs typeface="+mn-cs"/>
              </a:rPr>
              <a:t>Die Vision – nachhaltiges und ressourcenschonendes Bauen</a:t>
            </a:r>
            <a:endParaRPr lang="de-DE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453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Titelbild Die Vis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8" descr="leistungen.jpg (960×360)"/>
          <p:cNvPicPr>
            <a:picLocks noChangeAspect="1" noChangeArrowheads="1"/>
          </p:cNvPicPr>
          <p:nvPr userDrawn="1"/>
        </p:nvPicPr>
        <p:blipFill>
          <a:blip r:embed="rId2"/>
          <a:srcRect l="1093" t="15630" r="1243" b="2926"/>
          <a:stretch/>
        </p:blipFill>
        <p:spPr bwMode="auto">
          <a:xfrm>
            <a:off x="600" y="-27383"/>
            <a:ext cx="12192000" cy="5929420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 userDrawn="1"/>
        </p:nvSpPr>
        <p:spPr bwMode="auto">
          <a:xfrm>
            <a:off x="7947535" y="0"/>
            <a:ext cx="424446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10001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10001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10001</a:t>
            </a:r>
            <a:endParaRPr/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>
                <a:solidFill>
                  <a:schemeClr val="bg1"/>
                </a:solidFill>
              </a:rPr>
              <a:t>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11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0011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0110</a:t>
            </a:r>
            <a:r>
              <a:rPr lang="de-DE" b="1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>
                <a:solidFill>
                  <a:schemeClr val="bg1"/>
                </a:solidFill>
              </a:rPr>
              <a:t>0</a:t>
            </a:r>
            <a:r>
              <a:rPr lang="de-DE" b="1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>
                <a:solidFill>
                  <a:schemeClr val="bg1"/>
                </a:solidFill>
              </a:rPr>
              <a:t>1</a:t>
            </a:r>
            <a:endParaRPr/>
          </a:p>
        </p:txBody>
      </p:sp>
      <p:sp>
        <p:nvSpPr>
          <p:cNvPr id="6" name="Textfeld 5"/>
          <p:cNvSpPr txBox="1"/>
          <p:nvPr userDrawn="1"/>
        </p:nvSpPr>
        <p:spPr bwMode="auto">
          <a:xfrm>
            <a:off x="0" y="5387299"/>
            <a:ext cx="12192600" cy="51473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44000" tIns="72000" rIns="144000" bIns="72000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400" b="1" i="0" u="none" strike="noStrike" cap="none" spc="0">
                <a:ln>
                  <a:noFill/>
                </a:ln>
                <a:solidFill>
                  <a:srgbClr val="0E1C37"/>
                </a:solidFill>
                <a:latin typeface="+mj-lt"/>
                <a:cs typeface="+mn-cs"/>
              </a:rPr>
              <a:t>Die Vision – nachhaltiges und ressourcenschonendes Bauen</a:t>
            </a:r>
            <a:endParaRPr lang="de-DE" sz="2400" b="1">
              <a:latin typeface="+mj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Titelbild Die Vis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/>
          <a:srcRect l="22467" t="27827" r="7900" b="12894"/>
          <a:stretch/>
        </p:blipFill>
        <p:spPr bwMode="auto">
          <a:xfrm>
            <a:off x="0" y="-46180"/>
            <a:ext cx="12192000" cy="593376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 bwMode="auto">
          <a:xfrm>
            <a:off x="0" y="5387299"/>
            <a:ext cx="12192600" cy="514738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lIns="144000" tIns="72000" rIns="144000" bIns="72000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400" b="1" i="0" u="none" strike="noStrike" cap="none" spc="0">
                <a:ln>
                  <a:noFill/>
                </a:ln>
                <a:solidFill>
                  <a:srgbClr val="0E1C37"/>
                </a:solidFill>
                <a:latin typeface="+mj-lt"/>
                <a:cs typeface="+mn-cs"/>
              </a:rPr>
              <a:t>Aus- und Weiterbildung</a:t>
            </a:r>
            <a:endParaRPr lang="de-DE" sz="2400" b="1">
              <a:latin typeface="+mj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bild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t="26191" b="-16364"/>
          <a:stretch/>
        </p:blipFill>
        <p:spPr bwMode="auto">
          <a:xfrm>
            <a:off x="0" y="-96982"/>
            <a:ext cx="12192000" cy="7329054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 bwMode="auto">
          <a:xfrm>
            <a:off x="0" y="5387299"/>
            <a:ext cx="12192000" cy="51473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252000" tIns="72000" rIns="252000" bIns="72000" rtlCol="0">
            <a:spAutoFit/>
          </a:bodyPr>
          <a:lstStyle/>
          <a:p>
            <a:pPr algn="ctr">
              <a:defRPr/>
            </a:pPr>
            <a:r>
              <a:rPr lang="de-DE" sz="2400" b="1"/>
              <a:t>Vielen Dank!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rcRect l="27391" r="20708"/>
          <a:stretch/>
        </p:blipFill>
        <p:spPr bwMode="auto">
          <a:xfrm>
            <a:off x="0" y="-660020"/>
            <a:ext cx="12204000" cy="408901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10467554" y="6093297"/>
            <a:ext cx="1727684" cy="540060"/>
          </a:xfrm>
          <a:prstGeom prst="rect">
            <a:avLst/>
          </a:prstGeom>
          <a:solidFill>
            <a:srgbClr val="7DB423"/>
          </a:solidFill>
          <a:ln>
            <a:noFill/>
          </a:ln>
          <a:effectLst>
            <a:outerShdw blurRad="136525" dist="25400" dir="8520000" rotWithShape="0">
              <a:srgbClr val="000000">
                <a:alpha val="4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5" name="Bild 18" descr="BUW_Logo-weiss.png"/>
          <p:cNvPicPr>
            <a:picLocks noChangeAspect="1"/>
          </p:cNvPicPr>
          <p:nvPr userDrawn="1"/>
        </p:nvPicPr>
        <p:blipFill>
          <a:blip r:embed="rId15"/>
          <a:stretch/>
        </p:blipFill>
        <p:spPr bwMode="auto">
          <a:xfrm>
            <a:off x="10575566" y="6154702"/>
            <a:ext cx="1146086" cy="4175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7" r:id="rId13"/>
  </p:sldLayoutIdLst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2"/>
          </a:solidFill>
          <a:latin typeface="Arial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>
        <a:spcBef>
          <a:spcPts val="0"/>
        </a:spcBef>
        <a:spcAft>
          <a:spcPts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>
        <a:spcBef>
          <a:spcPts val="0"/>
        </a:spcBef>
        <a:spcAft>
          <a:spcPts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hteck 6"/>
          <p:cNvSpPr/>
          <p:nvPr userDrawn="1"/>
        </p:nvSpPr>
        <p:spPr bwMode="auto">
          <a:xfrm>
            <a:off x="10502818" y="5753611"/>
            <a:ext cx="1689182" cy="479642"/>
          </a:xfrm>
          <a:prstGeom prst="rect">
            <a:avLst/>
          </a:prstGeom>
          <a:solidFill>
            <a:srgbClr val="7DB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9" name="Bild 12" descr="BUW_Logo-weiss.png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10610820" y="5792530"/>
            <a:ext cx="1146706" cy="4192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/>
          <p:nvPr userDrawn="1"/>
        </p:nvSpPr>
        <p:spPr bwMode="auto">
          <a:xfrm>
            <a:off x="10502818" y="6083550"/>
            <a:ext cx="1689182" cy="540000"/>
          </a:xfrm>
          <a:prstGeom prst="rect">
            <a:avLst/>
          </a:prstGeom>
          <a:solidFill>
            <a:srgbClr val="7DB423"/>
          </a:solidFill>
          <a:ln>
            <a:noFill/>
          </a:ln>
          <a:effectLst>
            <a:outerShdw blurRad="95250" dist="50800" dir="8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5" name="Bild 12" descr="BUW_Logo-weiss.png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10610820" y="6143898"/>
            <a:ext cx="1146706" cy="4192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  <p:sldLayoutId id="2147483681" r:id="rId10"/>
    <p:sldLayoutId id="2147483682" r:id="rId11"/>
  </p:sldLayoutIdLst>
  <p:hf sldNum="0"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 bwMode="auto">
          <a:xfrm>
            <a:off x="10502818" y="6083550"/>
            <a:ext cx="1689182" cy="540000"/>
          </a:xfrm>
          <a:prstGeom prst="rect">
            <a:avLst/>
          </a:prstGeom>
          <a:solidFill>
            <a:srgbClr val="7DB423"/>
          </a:solidFill>
          <a:ln>
            <a:noFill/>
          </a:ln>
          <a:effectLst>
            <a:outerShdw blurRad="95250" dist="50800" dir="8700000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14" name="Bild 12" descr="BUW_Logo-weiss.png"/>
          <p:cNvPicPr>
            <a:picLocks noChangeAspect="1"/>
          </p:cNvPicPr>
          <p:nvPr userDrawn="1"/>
        </p:nvPicPr>
        <p:blipFill>
          <a:blip r:embed="rId12"/>
          <a:stretch/>
        </p:blipFill>
        <p:spPr bwMode="auto">
          <a:xfrm>
            <a:off x="10610820" y="6143898"/>
            <a:ext cx="1146706" cy="4192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C5D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94" y="6411420"/>
            <a:ext cx="1074506" cy="391509"/>
          </a:xfrm>
          <a:prstGeom prst="rect">
            <a:avLst/>
          </a:prstGeom>
        </p:spPr>
      </p:pic>
      <p:sp>
        <p:nvSpPr>
          <p:cNvPr id="10" name="Textplatzhalter 2"/>
          <p:cNvSpPr txBox="1">
            <a:spLocks/>
          </p:cNvSpPr>
          <p:nvPr userDrawn="1"/>
        </p:nvSpPr>
        <p:spPr>
          <a:xfrm>
            <a:off x="535635" y="5553624"/>
            <a:ext cx="2000794" cy="415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de-DE" sz="750" dirty="0">
                <a:solidFill>
                  <a:schemeClr val="bg1"/>
                </a:solidFill>
              </a:rPr>
              <a:t>Datum</a:t>
            </a:r>
            <a:r>
              <a:rPr lang="de-DE" sz="750" baseline="0" dirty="0">
                <a:solidFill>
                  <a:schemeClr val="bg1"/>
                </a:solidFill>
              </a:rPr>
              <a:t> // Name Dozent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de-DE" sz="750" baseline="0" dirty="0">
                <a:solidFill>
                  <a:schemeClr val="bg1"/>
                </a:solidFill>
              </a:rPr>
              <a:t>Thema Vorlesung</a:t>
            </a:r>
            <a:endParaRPr lang="de-DE" sz="75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7DB3C2-278E-6413-D38D-D8354A8C96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36" y="6439682"/>
            <a:ext cx="949321" cy="3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9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6.emf"/><Relationship Id="rId7" Type="http://schemas.openxmlformats.org/officeDocument/2006/relationships/image" Target="../media/image3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463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Rechteck 66"/>
          <p:cNvSpPr/>
          <p:nvPr/>
        </p:nvSpPr>
        <p:spPr bwMode="auto">
          <a:xfrm>
            <a:off x="2695680" y="2001760"/>
            <a:ext cx="3689955" cy="6875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Planung mit Neu- und Altmaterial</a:t>
            </a:r>
            <a:endParaRPr/>
          </a:p>
        </p:txBody>
      </p:sp>
      <p:sp>
        <p:nvSpPr>
          <p:cNvPr id="68" name="Rechteck 67"/>
          <p:cNvSpPr/>
          <p:nvPr/>
        </p:nvSpPr>
        <p:spPr bwMode="auto">
          <a:xfrm>
            <a:off x="6479185" y="2009280"/>
            <a:ext cx="3969065" cy="67772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Bauausführung</a:t>
            </a:r>
            <a:endParaRPr/>
          </a:p>
        </p:txBody>
      </p:sp>
      <p:sp>
        <p:nvSpPr>
          <p:cNvPr id="70" name="Rechteck 69"/>
          <p:cNvSpPr/>
          <p:nvPr/>
        </p:nvSpPr>
        <p:spPr bwMode="auto">
          <a:xfrm>
            <a:off x="156358" y="2002558"/>
            <a:ext cx="2445771" cy="69250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Bauen im Bestand / Altmaterial</a:t>
            </a:r>
            <a:endParaRPr/>
          </a:p>
        </p:txBody>
      </p:sp>
      <p:sp>
        <p:nvSpPr>
          <p:cNvPr id="71" name="Bogen 70"/>
          <p:cNvSpPr/>
          <p:nvPr/>
        </p:nvSpPr>
        <p:spPr bwMode="auto">
          <a:xfrm rot="10800000">
            <a:off x="10864869" y="2255168"/>
            <a:ext cx="1227290" cy="557776"/>
          </a:xfrm>
          <a:prstGeom prst="arc">
            <a:avLst>
              <a:gd name="adj1" fmla="val 7498724"/>
              <a:gd name="adj2" fmla="val 13677755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" name="Rechteck 75"/>
          <p:cNvSpPr/>
          <p:nvPr/>
        </p:nvSpPr>
        <p:spPr bwMode="auto">
          <a:xfrm>
            <a:off x="10539550" y="2002443"/>
            <a:ext cx="1183859" cy="68750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Betrieb / Rückbau</a:t>
            </a:r>
            <a:endParaRPr/>
          </a:p>
        </p:txBody>
      </p:sp>
      <p:sp>
        <p:nvSpPr>
          <p:cNvPr id="77" name="Bogen 76"/>
          <p:cNvSpPr/>
          <p:nvPr/>
        </p:nvSpPr>
        <p:spPr bwMode="auto">
          <a:xfrm>
            <a:off x="35411" y="2462932"/>
            <a:ext cx="850414" cy="366872"/>
          </a:xfrm>
          <a:prstGeom prst="arc">
            <a:avLst>
              <a:gd name="adj1" fmla="val 5441255"/>
              <a:gd name="adj2" fmla="val 13509043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81" name="Gerader Verbinder 80"/>
          <p:cNvCxnSpPr>
            <a:cxnSpLocks/>
          </p:cNvCxnSpPr>
          <p:nvPr/>
        </p:nvCxnSpPr>
        <p:spPr bwMode="auto">
          <a:xfrm flipV="1">
            <a:off x="404161" y="2796084"/>
            <a:ext cx="11319249" cy="3372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el 1"/>
          <p:cNvSpPr/>
          <p:nvPr/>
        </p:nvSpPr>
        <p:spPr bwMode="auto">
          <a:xfrm>
            <a:off x="345638" y="581545"/>
            <a:ext cx="11778907" cy="880344"/>
          </a:xfrm>
          <a:prstGeom prst="rect">
            <a:avLst/>
          </a:prstGeom>
        </p:spPr>
        <p:txBody>
          <a:bodyPr lIns="180000" tIns="36000" rIns="36000" bIns="36000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lvl="0" algn="l" defTabSz="457200">
              <a:defRPr/>
            </a:pPr>
            <a:r>
              <a:rPr lang="de-DE" sz="2000" cap="all">
                <a:solidFill>
                  <a:srgbClr val="002060"/>
                </a:solidFill>
                <a:latin typeface="Arial"/>
              </a:rPr>
              <a:t>DIE VISION</a:t>
            </a:r>
            <a:endParaRPr/>
          </a:p>
          <a:p>
            <a:pPr lvl="0" algn="l" defTabSz="457200">
              <a:defRPr/>
            </a:pPr>
            <a:r>
              <a:rPr lang="de-DE" sz="1800" cap="all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// Nachhaltiges und ressourcenschonendes Bauen</a:t>
            </a:r>
            <a:endParaRPr lang="de-DE" sz="4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Pfeil nach links und rechts 33"/>
          <p:cNvSpPr/>
          <p:nvPr/>
        </p:nvSpPr>
        <p:spPr bwMode="auto">
          <a:xfrm>
            <a:off x="86623" y="1372091"/>
            <a:ext cx="11636788" cy="484632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Lebenszyklus Gebäude</a:t>
            </a:r>
            <a:endParaRPr/>
          </a:p>
        </p:txBody>
      </p:sp>
      <p:cxnSp>
        <p:nvCxnSpPr>
          <p:cNvPr id="30" name="Gerade Verbindung mit Pfeil 29"/>
          <p:cNvCxnSpPr>
            <a:cxnSpLocks/>
          </p:cNvCxnSpPr>
          <p:nvPr/>
        </p:nvCxnSpPr>
        <p:spPr bwMode="auto">
          <a:xfrm>
            <a:off x="74747" y="6666640"/>
            <a:ext cx="438539" cy="10385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 bwMode="auto">
          <a:xfrm>
            <a:off x="513286" y="6540756"/>
            <a:ext cx="285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Datenübertragung</a:t>
            </a:r>
            <a:endParaRPr/>
          </a:p>
        </p:txBody>
      </p:sp>
      <p:sp>
        <p:nvSpPr>
          <p:cNvPr id="38" name="Chevron 45"/>
          <p:cNvSpPr/>
          <p:nvPr/>
        </p:nvSpPr>
        <p:spPr bwMode="auto">
          <a:xfrm>
            <a:off x="2375169" y="2923083"/>
            <a:ext cx="2603436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Nutzung des verfügbaren Materials für die Planung soweit vorhanden</a:t>
            </a:r>
            <a:endParaRPr/>
          </a:p>
        </p:txBody>
      </p:sp>
      <p:sp>
        <p:nvSpPr>
          <p:cNvPr id="40" name="Chevron 47"/>
          <p:cNvSpPr/>
          <p:nvPr/>
        </p:nvSpPr>
        <p:spPr bwMode="auto">
          <a:xfrm>
            <a:off x="4563128" y="2923083"/>
            <a:ext cx="1988458" cy="990794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Planung und Konstruk-tion  der Gebäude mit BIM</a:t>
            </a:r>
            <a:endParaRPr/>
          </a:p>
        </p:txBody>
      </p:sp>
      <p:sp>
        <p:nvSpPr>
          <p:cNvPr id="43" name="Chevron 52"/>
          <p:cNvSpPr/>
          <p:nvPr/>
        </p:nvSpPr>
        <p:spPr bwMode="auto">
          <a:xfrm>
            <a:off x="34281" y="2923083"/>
            <a:ext cx="2756365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Anlegen  der Produktinformationen und der Mengen aus Bestandsprojekten</a:t>
            </a:r>
            <a:endParaRPr/>
          </a:p>
        </p:txBody>
      </p:sp>
      <p:sp>
        <p:nvSpPr>
          <p:cNvPr id="46" name="Chevron 68"/>
          <p:cNvSpPr/>
          <p:nvPr/>
        </p:nvSpPr>
        <p:spPr bwMode="auto">
          <a:xfrm>
            <a:off x="8393955" y="2923083"/>
            <a:ext cx="2309752" cy="1001477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Verknüpfung der </a:t>
            </a:r>
            <a:r>
              <a:rPr lang="de-DE" sz="1200" b="0" i="0" u="none" strike="noStrike" cap="none" spc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Produktinforma-tionen</a:t>
            </a:r>
            <a:r>
              <a:rPr lang="de-DE" sz="1200" b="0" i="0" u="none" strike="noStrike" cap="none" spc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 (Alt- und Neumaterial) mit BIM-Modellen 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8" name="Chevron 73"/>
          <p:cNvSpPr/>
          <p:nvPr/>
        </p:nvSpPr>
        <p:spPr bwMode="auto">
          <a:xfrm>
            <a:off x="10288230" y="2923084"/>
            <a:ext cx="1737409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Anlegen des Baupro-jektes</a:t>
            </a:r>
          </a:p>
        </p:txBody>
      </p:sp>
      <p:sp>
        <p:nvSpPr>
          <p:cNvPr id="49" name="Chevron 74"/>
          <p:cNvSpPr/>
          <p:nvPr/>
        </p:nvSpPr>
        <p:spPr bwMode="auto">
          <a:xfrm>
            <a:off x="6136109" y="2923083"/>
            <a:ext cx="2673323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Erfassen der Produktinformationen des Baumaterials beim Wareneingang auf der Baustelle (Neumaterial)</a:t>
            </a:r>
            <a:endParaRPr/>
          </a:p>
        </p:txBody>
      </p:sp>
      <p:sp>
        <p:nvSpPr>
          <p:cNvPr id="31" name="Rechteck 30"/>
          <p:cNvSpPr/>
          <p:nvPr/>
        </p:nvSpPr>
        <p:spPr bwMode="auto">
          <a:xfrm>
            <a:off x="263508" y="4662539"/>
            <a:ext cx="2232091" cy="69250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Herstellung / Handel / Bauhof</a:t>
            </a:r>
            <a:endParaRPr/>
          </a:p>
        </p:txBody>
      </p:sp>
      <p:sp>
        <p:nvSpPr>
          <p:cNvPr id="32" name="Rechteck 31"/>
          <p:cNvSpPr/>
          <p:nvPr/>
        </p:nvSpPr>
        <p:spPr bwMode="auto">
          <a:xfrm>
            <a:off x="4860402" y="4682306"/>
            <a:ext cx="2232091" cy="69250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Nutzung</a:t>
            </a:r>
            <a:endParaRPr/>
          </a:p>
        </p:txBody>
      </p:sp>
      <p:sp>
        <p:nvSpPr>
          <p:cNvPr id="35" name="Rechteck 34"/>
          <p:cNvSpPr/>
          <p:nvPr/>
        </p:nvSpPr>
        <p:spPr bwMode="auto">
          <a:xfrm>
            <a:off x="7175861" y="4695575"/>
            <a:ext cx="2232090" cy="69250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Rückbau</a:t>
            </a:r>
            <a:endParaRPr/>
          </a:p>
        </p:txBody>
      </p:sp>
      <p:sp>
        <p:nvSpPr>
          <p:cNvPr id="37" name="Rechteck 36"/>
          <p:cNvSpPr/>
          <p:nvPr/>
        </p:nvSpPr>
        <p:spPr bwMode="auto">
          <a:xfrm>
            <a:off x="9491320" y="4682306"/>
            <a:ext cx="2232090" cy="73343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Beseitigung / Verwertung	</a:t>
            </a:r>
            <a:endParaRPr/>
          </a:p>
        </p:txBody>
      </p:sp>
      <p:sp>
        <p:nvSpPr>
          <p:cNvPr id="39" name="Pfeil nach links und rechts 33"/>
          <p:cNvSpPr/>
          <p:nvPr/>
        </p:nvSpPr>
        <p:spPr bwMode="auto">
          <a:xfrm>
            <a:off x="74747" y="4105186"/>
            <a:ext cx="11636788" cy="484632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Lebenszyklus Bauprodukt</a:t>
            </a:r>
            <a:endParaRPr/>
          </a:p>
        </p:txBody>
      </p:sp>
      <p:sp>
        <p:nvSpPr>
          <p:cNvPr id="42" name="Rechteck 41"/>
          <p:cNvSpPr/>
          <p:nvPr/>
        </p:nvSpPr>
        <p:spPr bwMode="auto">
          <a:xfrm>
            <a:off x="249909" y="5467296"/>
            <a:ext cx="4543023" cy="518565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Transport - und Baulogistik</a:t>
            </a:r>
            <a:endParaRPr/>
          </a:p>
        </p:txBody>
      </p:sp>
      <p:sp>
        <p:nvSpPr>
          <p:cNvPr id="44" name="Rechteck 43"/>
          <p:cNvSpPr/>
          <p:nvPr/>
        </p:nvSpPr>
        <p:spPr bwMode="auto">
          <a:xfrm>
            <a:off x="2560841" y="4669761"/>
            <a:ext cx="2232091" cy="707906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Einbau</a:t>
            </a:r>
            <a:endParaRPr/>
          </a:p>
        </p:txBody>
      </p:sp>
      <p:sp>
        <p:nvSpPr>
          <p:cNvPr id="45" name="Rechteck 44"/>
          <p:cNvSpPr/>
          <p:nvPr/>
        </p:nvSpPr>
        <p:spPr bwMode="auto">
          <a:xfrm>
            <a:off x="7175861" y="5539306"/>
            <a:ext cx="4543023" cy="518565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Transport - und Baulogistik</a:t>
            </a:r>
            <a:endParaRPr/>
          </a:p>
        </p:txBody>
      </p:sp>
      <p:sp>
        <p:nvSpPr>
          <p:cNvPr id="52" name="Bogen 51"/>
          <p:cNvSpPr/>
          <p:nvPr/>
        </p:nvSpPr>
        <p:spPr bwMode="auto">
          <a:xfrm rot="10800000">
            <a:off x="10607365" y="5107455"/>
            <a:ext cx="1377359" cy="1325410"/>
          </a:xfrm>
          <a:prstGeom prst="arc">
            <a:avLst>
              <a:gd name="adj1" fmla="val 7711103"/>
              <a:gd name="adj2" fmla="val 13677755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Bogen 52"/>
          <p:cNvSpPr/>
          <p:nvPr/>
        </p:nvSpPr>
        <p:spPr bwMode="auto">
          <a:xfrm>
            <a:off x="47328" y="4684291"/>
            <a:ext cx="850414" cy="1625029"/>
          </a:xfrm>
          <a:prstGeom prst="arc">
            <a:avLst>
              <a:gd name="adj1" fmla="val 5441255"/>
              <a:gd name="adj2" fmla="val 15349371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54" name="Gerader Verbinder 53"/>
          <p:cNvCxnSpPr>
            <a:cxnSpLocks/>
          </p:cNvCxnSpPr>
          <p:nvPr/>
        </p:nvCxnSpPr>
        <p:spPr bwMode="auto">
          <a:xfrm flipV="1">
            <a:off x="416078" y="6275600"/>
            <a:ext cx="11319249" cy="3372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>
            <a:cxnSpLocks/>
            <a:stCxn id="49" idx="2"/>
            <a:endCxn id="39" idx="1"/>
          </p:cNvCxnSpPr>
          <p:nvPr/>
        </p:nvCxnSpPr>
        <p:spPr bwMode="auto">
          <a:xfrm flipH="1">
            <a:off x="5893140" y="3922329"/>
            <a:ext cx="1329818" cy="304015"/>
          </a:xfrm>
          <a:prstGeom prst="straightConnector1">
            <a:avLst/>
          </a:prstGeom>
          <a:ln w="44450">
            <a:solidFill>
              <a:srgbClr val="C00000"/>
            </a:solidFill>
            <a:prstDash val="sysDash"/>
            <a:headEnd type="triangle"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 bwMode="auto">
          <a:xfrm>
            <a:off x="7258631" y="3567599"/>
            <a:ext cx="4767008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C00000"/>
                </a:solidFill>
              </a:rPr>
              <a:t>Frage: Wie erhält man auf der Baustelle die richtigen Informationen je BIM-</a:t>
            </a:r>
            <a:r>
              <a:rPr lang="de-DE" sz="2000" dirty="0" err="1">
                <a:solidFill>
                  <a:srgbClr val="C00000"/>
                </a:solidFill>
              </a:rPr>
              <a:t>Awf</a:t>
            </a:r>
            <a:r>
              <a:rPr lang="de-DE" sz="2000" dirty="0">
                <a:solidFill>
                  <a:srgbClr val="C00000"/>
                </a:solidFill>
              </a:rPr>
              <a:t>?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Titel 1"/>
          <p:cNvSpPr/>
          <p:nvPr/>
        </p:nvSpPr>
        <p:spPr bwMode="auto">
          <a:xfrm>
            <a:off x="345638" y="581545"/>
            <a:ext cx="11778907" cy="880344"/>
          </a:xfrm>
          <a:prstGeom prst="rect">
            <a:avLst/>
          </a:prstGeom>
        </p:spPr>
        <p:txBody>
          <a:bodyPr lIns="180000" tIns="36000" rIns="36000" bIns="36000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lvl="0" algn="l" defTabSz="457200">
              <a:defRPr/>
            </a:pPr>
            <a:r>
              <a:rPr lang="de-DE" sz="2000" cap="all">
                <a:solidFill>
                  <a:srgbClr val="002060"/>
                </a:solidFill>
                <a:latin typeface="Arial"/>
              </a:rPr>
              <a:t>DIE VISION</a:t>
            </a:r>
            <a:endParaRPr/>
          </a:p>
          <a:p>
            <a:pPr lvl="0" algn="l" defTabSz="457200">
              <a:defRPr/>
            </a:pPr>
            <a:r>
              <a:rPr lang="de-DE" sz="1800" cap="all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// Nachhaltiges und ressourcenschonendes Bauen</a:t>
            </a:r>
            <a:endParaRPr lang="de-DE" sz="4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0" name="Gerade Verbindung mit Pfeil 29"/>
          <p:cNvCxnSpPr>
            <a:cxnSpLocks/>
          </p:cNvCxnSpPr>
          <p:nvPr/>
        </p:nvCxnSpPr>
        <p:spPr bwMode="auto">
          <a:xfrm>
            <a:off x="74747" y="6666640"/>
            <a:ext cx="438539" cy="10385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 bwMode="auto">
          <a:xfrm>
            <a:off x="513286" y="6540756"/>
            <a:ext cx="285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Datenübertragung</a:t>
            </a:r>
            <a:endParaRPr/>
          </a:p>
        </p:txBody>
      </p:sp>
      <p:sp>
        <p:nvSpPr>
          <p:cNvPr id="86" name="Flussdiagramm: Magnetplattenspeicher 85"/>
          <p:cNvSpPr/>
          <p:nvPr/>
        </p:nvSpPr>
        <p:spPr bwMode="auto">
          <a:xfrm>
            <a:off x="5018489" y="6007220"/>
            <a:ext cx="2330488" cy="375321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de-DE" sz="900">
              <a:solidFill>
                <a:sysClr val="windowText" lastClr="000000"/>
              </a:solidFill>
            </a:endParaRPr>
          </a:p>
          <a:p>
            <a:pPr algn="ctr">
              <a:defRPr/>
            </a:pPr>
            <a:r>
              <a:rPr lang="de-DE" sz="900">
                <a:solidFill>
                  <a:sysClr val="windowText" lastClr="000000"/>
                </a:solidFill>
              </a:rPr>
              <a:t>EPCIS (Ereignisse)</a:t>
            </a:r>
            <a:endParaRPr/>
          </a:p>
        </p:txBody>
      </p:sp>
      <p:cxnSp>
        <p:nvCxnSpPr>
          <p:cNvPr id="87" name="Gerade Verbindung mit Pfeil 86"/>
          <p:cNvCxnSpPr>
            <a:cxnSpLocks/>
            <a:stCxn id="91" idx="1"/>
            <a:endCxn id="86" idx="2"/>
          </p:cNvCxnSpPr>
          <p:nvPr/>
        </p:nvCxnSpPr>
        <p:spPr bwMode="auto">
          <a:xfrm flipV="1">
            <a:off x="2583395" y="6194881"/>
            <a:ext cx="2435093" cy="22001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feld 87"/>
          <p:cNvSpPr txBox="1"/>
          <p:nvPr/>
        </p:nvSpPr>
        <p:spPr bwMode="auto">
          <a:xfrm>
            <a:off x="7857936" y="4221088"/>
            <a:ext cx="2393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Ziel: Informationsbereitstellung gemäß BIM-Awf</a:t>
            </a:r>
          </a:p>
        </p:txBody>
      </p:sp>
      <p:cxnSp>
        <p:nvCxnSpPr>
          <p:cNvPr id="89" name="Gerade Verbindung mit Pfeil 88"/>
          <p:cNvCxnSpPr>
            <a:cxnSpLocks/>
            <a:stCxn id="90" idx="1"/>
            <a:endCxn id="92" idx="1"/>
          </p:cNvCxnSpPr>
          <p:nvPr/>
        </p:nvCxnSpPr>
        <p:spPr bwMode="auto">
          <a:xfrm flipH="1" flipV="1">
            <a:off x="2731023" y="4184798"/>
            <a:ext cx="2099780" cy="741779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Geschweifte Klammer links 89"/>
          <p:cNvSpPr/>
          <p:nvPr/>
        </p:nvSpPr>
        <p:spPr bwMode="auto">
          <a:xfrm>
            <a:off x="4830803" y="4082140"/>
            <a:ext cx="155267" cy="1765053"/>
          </a:xfrm>
          <a:prstGeom prst="leftBrace">
            <a:avLst>
              <a:gd name="adj1" fmla="val 8333"/>
              <a:gd name="adj2" fmla="val 47842"/>
            </a:avLst>
          </a:prstGeom>
          <a:noFill/>
          <a:ln w="1270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767171"/>
              </a:solidFill>
            </a:endParaRPr>
          </a:p>
        </p:txBody>
      </p:sp>
      <p:sp>
        <p:nvSpPr>
          <p:cNvPr id="91" name="Geschweifte Klammer rechts 90"/>
          <p:cNvSpPr/>
          <p:nvPr/>
        </p:nvSpPr>
        <p:spPr bwMode="auto">
          <a:xfrm>
            <a:off x="2392903" y="3774358"/>
            <a:ext cx="190492" cy="2581103"/>
          </a:xfrm>
          <a:prstGeom prst="rightBrace">
            <a:avLst>
              <a:gd name="adj1" fmla="val 8333"/>
              <a:gd name="adj2" fmla="val 94631"/>
            </a:avLst>
          </a:prstGeom>
          <a:ln w="1270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767171"/>
              </a:solidFill>
            </a:endParaRPr>
          </a:p>
        </p:txBody>
      </p:sp>
      <p:sp>
        <p:nvSpPr>
          <p:cNvPr id="92" name="Geschweifte Klammer rechts 91"/>
          <p:cNvSpPr/>
          <p:nvPr/>
        </p:nvSpPr>
        <p:spPr bwMode="auto">
          <a:xfrm>
            <a:off x="2575756" y="3786503"/>
            <a:ext cx="155267" cy="714880"/>
          </a:xfrm>
          <a:prstGeom prst="rightBrace">
            <a:avLst>
              <a:gd name="adj1" fmla="val 8333"/>
              <a:gd name="adj2" fmla="val 55715"/>
            </a:avLst>
          </a:prstGeom>
          <a:ln w="1270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767171"/>
              </a:solidFill>
            </a:endParaRPr>
          </a:p>
        </p:txBody>
      </p:sp>
      <p:sp>
        <p:nvSpPr>
          <p:cNvPr id="93" name="Textfeld 92"/>
          <p:cNvSpPr txBox="1"/>
          <p:nvPr/>
        </p:nvSpPr>
        <p:spPr bwMode="auto">
          <a:xfrm rot="1198326">
            <a:off x="2969114" y="4221116"/>
            <a:ext cx="1905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Stammdaten</a:t>
            </a:r>
            <a:endParaRPr/>
          </a:p>
        </p:txBody>
      </p:sp>
      <p:sp>
        <p:nvSpPr>
          <p:cNvPr id="94" name="Textfeld 93"/>
          <p:cNvSpPr txBox="1"/>
          <p:nvPr/>
        </p:nvSpPr>
        <p:spPr bwMode="auto">
          <a:xfrm>
            <a:off x="2566854" y="5362386"/>
            <a:ext cx="2369186" cy="738664"/>
          </a:xfrm>
          <a:prstGeom prst="rect">
            <a:avLst/>
          </a:prstGeom>
          <a:noFill/>
          <a:ln w="38100">
            <a:noFill/>
            <a:prstDash val="solid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Ereignisinformationen </a:t>
            </a:r>
            <a:endParaRPr/>
          </a:p>
          <a:p>
            <a:pPr>
              <a:defRPr/>
            </a:pPr>
            <a:r>
              <a:rPr lang="de-DE" sz="1400"/>
              <a:t>(Bewegungs-, Logistik- und Sensordaten)</a:t>
            </a:r>
            <a:endParaRPr/>
          </a:p>
        </p:txBody>
      </p:sp>
      <p:sp>
        <p:nvSpPr>
          <p:cNvPr id="95" name="Geschweifte Klammer rechts 94"/>
          <p:cNvSpPr/>
          <p:nvPr/>
        </p:nvSpPr>
        <p:spPr bwMode="auto">
          <a:xfrm>
            <a:off x="7413667" y="3748164"/>
            <a:ext cx="130257" cy="2705172"/>
          </a:xfrm>
          <a:prstGeom prst="rightBrace">
            <a:avLst>
              <a:gd name="adj1" fmla="val 8333"/>
              <a:gd name="adj2" fmla="val 50000"/>
            </a:avLst>
          </a:prstGeom>
          <a:ln w="1270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767171"/>
              </a:solidFill>
            </a:endParaRPr>
          </a:p>
        </p:txBody>
      </p:sp>
      <p:sp>
        <p:nvSpPr>
          <p:cNvPr id="96" name="Flussdiagramm: Magnetplattenspeicher 95"/>
          <p:cNvSpPr/>
          <p:nvPr/>
        </p:nvSpPr>
        <p:spPr bwMode="auto">
          <a:xfrm>
            <a:off x="5018489" y="5501019"/>
            <a:ext cx="2330488" cy="296964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>
                <a:solidFill>
                  <a:sysClr val="windowText" lastClr="000000"/>
                </a:solidFill>
              </a:rPr>
              <a:t>…</a:t>
            </a:r>
            <a:endParaRPr/>
          </a:p>
        </p:txBody>
      </p:sp>
      <p:cxnSp>
        <p:nvCxnSpPr>
          <p:cNvPr id="97" name="Gerade Verbindung mit Pfeil 96"/>
          <p:cNvCxnSpPr>
            <a:cxnSpLocks/>
            <a:stCxn id="95" idx="1"/>
            <a:endCxn id="115" idx="2"/>
          </p:cNvCxnSpPr>
          <p:nvPr/>
        </p:nvCxnSpPr>
        <p:spPr bwMode="auto">
          <a:xfrm flipV="1">
            <a:off x="7543924" y="5088761"/>
            <a:ext cx="2794497" cy="11989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Flussdiagramm: Magnetplattenspeicher 97"/>
          <p:cNvSpPr/>
          <p:nvPr/>
        </p:nvSpPr>
        <p:spPr bwMode="auto">
          <a:xfrm>
            <a:off x="5018489" y="5228867"/>
            <a:ext cx="2330488" cy="296964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900">
                <a:solidFill>
                  <a:sysClr val="windowText" lastClr="000000"/>
                </a:solidFill>
              </a:rPr>
              <a:t>Promaterial</a:t>
            </a:r>
            <a:endParaRPr/>
          </a:p>
        </p:txBody>
      </p:sp>
      <p:sp>
        <p:nvSpPr>
          <p:cNvPr id="99" name="Flussdiagramm: Magnetplattenspeicher 98"/>
          <p:cNvSpPr/>
          <p:nvPr/>
        </p:nvSpPr>
        <p:spPr bwMode="auto">
          <a:xfrm>
            <a:off x="5018489" y="4956717"/>
            <a:ext cx="2330488" cy="296964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900">
                <a:solidFill>
                  <a:sysClr val="windowText" lastClr="000000"/>
                </a:solidFill>
              </a:rPr>
              <a:t>Heinze</a:t>
            </a:r>
            <a:endParaRPr/>
          </a:p>
        </p:txBody>
      </p:sp>
      <p:sp>
        <p:nvSpPr>
          <p:cNvPr id="100" name="Flussdiagramm: Magnetplattenspeicher 99"/>
          <p:cNvSpPr/>
          <p:nvPr/>
        </p:nvSpPr>
        <p:spPr bwMode="auto">
          <a:xfrm>
            <a:off x="5018489" y="4684567"/>
            <a:ext cx="2330488" cy="296964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900">
                <a:solidFill>
                  <a:sysClr val="windowText" lastClr="000000"/>
                </a:solidFill>
              </a:rPr>
              <a:t>BG BAU Gefahrenstoffe</a:t>
            </a:r>
            <a:endParaRPr/>
          </a:p>
        </p:txBody>
      </p:sp>
      <p:sp>
        <p:nvSpPr>
          <p:cNvPr id="101" name="Flussdiagramm: Magnetplattenspeicher 100"/>
          <p:cNvSpPr/>
          <p:nvPr/>
        </p:nvSpPr>
        <p:spPr bwMode="auto">
          <a:xfrm>
            <a:off x="5018489" y="4412417"/>
            <a:ext cx="2330488" cy="296964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900">
                <a:solidFill>
                  <a:sysClr val="windowText" lastClr="000000"/>
                </a:solidFill>
              </a:rPr>
              <a:t>EPD-Informationen von Herstellern über IBU</a:t>
            </a:r>
            <a:endParaRPr/>
          </a:p>
        </p:txBody>
      </p:sp>
      <p:sp>
        <p:nvSpPr>
          <p:cNvPr id="102" name="Flussdiagramm: Magnetplattenspeicher 101"/>
          <p:cNvSpPr/>
          <p:nvPr/>
        </p:nvSpPr>
        <p:spPr bwMode="auto">
          <a:xfrm>
            <a:off x="5018489" y="4140267"/>
            <a:ext cx="2330488" cy="296964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900">
                <a:solidFill>
                  <a:sysClr val="windowText" lastClr="000000"/>
                </a:solidFill>
              </a:rPr>
              <a:t>Ökobaudat</a:t>
            </a:r>
          </a:p>
        </p:txBody>
      </p:sp>
      <p:sp>
        <p:nvSpPr>
          <p:cNvPr id="103" name="Flussdiagramm: Magnetplattenspeicher 102"/>
          <p:cNvSpPr/>
          <p:nvPr/>
        </p:nvSpPr>
        <p:spPr bwMode="auto">
          <a:xfrm>
            <a:off x="67693" y="5604365"/>
            <a:ext cx="1038757" cy="921543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104" name="Flussdiagramm: Magnetplattenspeicher 103"/>
          <p:cNvSpPr/>
          <p:nvPr/>
        </p:nvSpPr>
        <p:spPr bwMode="auto">
          <a:xfrm>
            <a:off x="1250372" y="5588465"/>
            <a:ext cx="1037463" cy="986559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105" name="Flussdiagramm: Magnetplattenspeicher 104"/>
          <p:cNvSpPr/>
          <p:nvPr/>
        </p:nvSpPr>
        <p:spPr bwMode="auto">
          <a:xfrm>
            <a:off x="67693" y="4652248"/>
            <a:ext cx="1037463" cy="749856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106" name="Flussdiagramm: Magnetplattenspeicher 105"/>
          <p:cNvSpPr/>
          <p:nvPr/>
        </p:nvSpPr>
        <p:spPr bwMode="auto">
          <a:xfrm>
            <a:off x="1236020" y="4722054"/>
            <a:ext cx="1037463" cy="747950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107" name="Rechteck 106"/>
          <p:cNvSpPr/>
          <p:nvPr/>
        </p:nvSpPr>
        <p:spPr bwMode="auto">
          <a:xfrm>
            <a:off x="125446" y="5589240"/>
            <a:ext cx="990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/>
              <a:t>Bauaus-</a:t>
            </a:r>
            <a:endParaRPr/>
          </a:p>
          <a:p>
            <a:pPr algn="ctr">
              <a:defRPr/>
            </a:pPr>
            <a:r>
              <a:rPr lang="de-DE" sz="1400"/>
              <a:t>führende 1</a:t>
            </a:r>
            <a:endParaRPr/>
          </a:p>
        </p:txBody>
      </p:sp>
      <p:sp>
        <p:nvSpPr>
          <p:cNvPr id="108" name="Rechteck 107"/>
          <p:cNvSpPr/>
          <p:nvPr/>
        </p:nvSpPr>
        <p:spPr bwMode="auto">
          <a:xfrm>
            <a:off x="1201423" y="5569495"/>
            <a:ext cx="990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/>
              <a:t>Bauaus-</a:t>
            </a:r>
            <a:endParaRPr/>
          </a:p>
          <a:p>
            <a:pPr algn="ctr">
              <a:defRPr/>
            </a:pPr>
            <a:r>
              <a:rPr lang="de-DE" sz="1400"/>
              <a:t>führende 2</a:t>
            </a:r>
            <a:endParaRPr/>
          </a:p>
        </p:txBody>
      </p:sp>
      <p:sp>
        <p:nvSpPr>
          <p:cNvPr id="109" name="Rechteck 108"/>
          <p:cNvSpPr/>
          <p:nvPr/>
        </p:nvSpPr>
        <p:spPr bwMode="auto">
          <a:xfrm>
            <a:off x="129395" y="4626817"/>
            <a:ext cx="8980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/>
              <a:t>Händler 1</a:t>
            </a:r>
            <a:endParaRPr/>
          </a:p>
        </p:txBody>
      </p:sp>
      <p:sp>
        <p:nvSpPr>
          <p:cNvPr id="110" name="Rechteck 109"/>
          <p:cNvSpPr/>
          <p:nvPr/>
        </p:nvSpPr>
        <p:spPr bwMode="auto">
          <a:xfrm>
            <a:off x="1309565" y="4672612"/>
            <a:ext cx="8980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/>
              <a:t>Händler 2</a:t>
            </a:r>
            <a:endParaRPr/>
          </a:p>
        </p:txBody>
      </p:sp>
      <p:sp>
        <p:nvSpPr>
          <p:cNvPr id="111" name="Flussdiagramm: Magnetplattenspeicher 110"/>
          <p:cNvSpPr/>
          <p:nvPr/>
        </p:nvSpPr>
        <p:spPr bwMode="auto">
          <a:xfrm>
            <a:off x="88691" y="3640875"/>
            <a:ext cx="1038757" cy="712530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112" name="Flussdiagramm: Magnetplattenspeicher 111"/>
          <p:cNvSpPr/>
          <p:nvPr/>
        </p:nvSpPr>
        <p:spPr bwMode="auto">
          <a:xfrm>
            <a:off x="1259646" y="3644999"/>
            <a:ext cx="1037463" cy="762799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4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113" name="Rechteck 112"/>
          <p:cNvSpPr/>
          <p:nvPr/>
        </p:nvSpPr>
        <p:spPr bwMode="auto">
          <a:xfrm>
            <a:off x="123198" y="3618922"/>
            <a:ext cx="10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/>
              <a:t>Hersteller 1</a:t>
            </a:r>
            <a:endParaRPr/>
          </a:p>
        </p:txBody>
      </p:sp>
      <p:sp>
        <p:nvSpPr>
          <p:cNvPr id="114" name="Rechteck 113"/>
          <p:cNvSpPr/>
          <p:nvPr/>
        </p:nvSpPr>
        <p:spPr bwMode="auto">
          <a:xfrm>
            <a:off x="1242113" y="3625279"/>
            <a:ext cx="10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/>
              <a:t>Hersteller 2</a:t>
            </a:r>
            <a:endParaRPr/>
          </a:p>
        </p:txBody>
      </p:sp>
      <p:sp>
        <p:nvSpPr>
          <p:cNvPr id="115" name="Flussdiagramm: Magnetplattenspeicher 114"/>
          <p:cNvSpPr/>
          <p:nvPr/>
        </p:nvSpPr>
        <p:spPr bwMode="auto">
          <a:xfrm>
            <a:off x="10338422" y="3645024"/>
            <a:ext cx="1691735" cy="2887473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de-DE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de-DE" sz="1400">
                <a:solidFill>
                  <a:schemeClr val="tx1"/>
                </a:solidFill>
              </a:rPr>
              <a:t>Bauwerks-</a:t>
            </a:r>
            <a:endParaRPr/>
          </a:p>
          <a:p>
            <a:pPr algn="ctr">
              <a:defRPr/>
            </a:pPr>
            <a:r>
              <a:rPr lang="de-DE" sz="1400">
                <a:solidFill>
                  <a:schemeClr val="tx1"/>
                </a:solidFill>
              </a:rPr>
              <a:t>Informationsmodell inkl. LoIn gemäß BIM-Awf</a:t>
            </a:r>
          </a:p>
        </p:txBody>
      </p:sp>
      <p:sp>
        <p:nvSpPr>
          <p:cNvPr id="116" name="Rechteck 115"/>
          <p:cNvSpPr/>
          <p:nvPr/>
        </p:nvSpPr>
        <p:spPr bwMode="auto">
          <a:xfrm>
            <a:off x="10488488" y="3913892"/>
            <a:ext cx="1357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/>
              <a:t>Planer/Bauaus-führende </a:t>
            </a:r>
            <a:endParaRPr/>
          </a:p>
        </p:txBody>
      </p:sp>
      <p:sp>
        <p:nvSpPr>
          <p:cNvPr id="44" name="Rechteck 43"/>
          <p:cNvSpPr/>
          <p:nvPr/>
        </p:nvSpPr>
        <p:spPr bwMode="auto">
          <a:xfrm>
            <a:off x="308942" y="1854482"/>
            <a:ext cx="2232091" cy="69250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Herstellung / Handel / Bauhof</a:t>
            </a:r>
            <a:endParaRPr/>
          </a:p>
        </p:txBody>
      </p:sp>
      <p:sp>
        <p:nvSpPr>
          <p:cNvPr id="45" name="Rechteck 44"/>
          <p:cNvSpPr/>
          <p:nvPr/>
        </p:nvSpPr>
        <p:spPr bwMode="auto">
          <a:xfrm>
            <a:off x="4905836" y="1874248"/>
            <a:ext cx="2232091" cy="69250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Nutzung</a:t>
            </a:r>
            <a:endParaRPr/>
          </a:p>
        </p:txBody>
      </p:sp>
      <p:sp>
        <p:nvSpPr>
          <p:cNvPr id="46" name="Rechteck 45"/>
          <p:cNvSpPr/>
          <p:nvPr/>
        </p:nvSpPr>
        <p:spPr bwMode="auto">
          <a:xfrm>
            <a:off x="7221295" y="1887517"/>
            <a:ext cx="2232090" cy="69250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Rückbau</a:t>
            </a:r>
            <a:endParaRPr/>
          </a:p>
        </p:txBody>
      </p:sp>
      <p:sp>
        <p:nvSpPr>
          <p:cNvPr id="48" name="Rechteck 47"/>
          <p:cNvSpPr/>
          <p:nvPr/>
        </p:nvSpPr>
        <p:spPr bwMode="auto">
          <a:xfrm>
            <a:off x="9536754" y="1874248"/>
            <a:ext cx="2232090" cy="73343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Beseitigung / Verwertung	</a:t>
            </a:r>
            <a:endParaRPr/>
          </a:p>
        </p:txBody>
      </p:sp>
      <p:sp>
        <p:nvSpPr>
          <p:cNvPr id="49" name="Pfeil nach links und rechts 33"/>
          <p:cNvSpPr/>
          <p:nvPr/>
        </p:nvSpPr>
        <p:spPr bwMode="auto">
          <a:xfrm>
            <a:off x="120180" y="1297128"/>
            <a:ext cx="11636788" cy="484632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Lebenszyklus Bauprodukt</a:t>
            </a:r>
            <a:endParaRPr/>
          </a:p>
        </p:txBody>
      </p:sp>
      <p:sp>
        <p:nvSpPr>
          <p:cNvPr id="52" name="Rechteck 51"/>
          <p:cNvSpPr/>
          <p:nvPr/>
        </p:nvSpPr>
        <p:spPr bwMode="auto">
          <a:xfrm>
            <a:off x="295343" y="2659238"/>
            <a:ext cx="4543023" cy="518565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Transport - und Baulogistik</a:t>
            </a:r>
            <a:endParaRPr/>
          </a:p>
        </p:txBody>
      </p:sp>
      <p:sp>
        <p:nvSpPr>
          <p:cNvPr id="53" name="Rechteck 52"/>
          <p:cNvSpPr/>
          <p:nvPr/>
        </p:nvSpPr>
        <p:spPr bwMode="auto">
          <a:xfrm>
            <a:off x="2606275" y="1861703"/>
            <a:ext cx="2232091" cy="707906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Einbau</a:t>
            </a:r>
            <a:endParaRPr/>
          </a:p>
        </p:txBody>
      </p:sp>
      <p:sp>
        <p:nvSpPr>
          <p:cNvPr id="54" name="Rechteck 53"/>
          <p:cNvSpPr/>
          <p:nvPr/>
        </p:nvSpPr>
        <p:spPr bwMode="auto">
          <a:xfrm>
            <a:off x="7221295" y="2731248"/>
            <a:ext cx="4543023" cy="518565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>
                <a:solidFill>
                  <a:srgbClr val="E7E6E6">
                    <a:lumMod val="50000"/>
                  </a:srgbClr>
                </a:solidFill>
                <a:latin typeface="Calibri"/>
              </a:rPr>
              <a:t>Transport - und Baulogistik</a:t>
            </a:r>
            <a:endParaRPr/>
          </a:p>
        </p:txBody>
      </p:sp>
      <p:sp>
        <p:nvSpPr>
          <p:cNvPr id="58" name="Bogen 57"/>
          <p:cNvSpPr/>
          <p:nvPr/>
        </p:nvSpPr>
        <p:spPr bwMode="auto">
          <a:xfrm rot="10800000">
            <a:off x="10652799" y="2299397"/>
            <a:ext cx="1377359" cy="1325410"/>
          </a:xfrm>
          <a:prstGeom prst="arc">
            <a:avLst>
              <a:gd name="adj1" fmla="val 7711103"/>
              <a:gd name="adj2" fmla="val 13677755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Bogen 58"/>
          <p:cNvSpPr/>
          <p:nvPr/>
        </p:nvSpPr>
        <p:spPr bwMode="auto">
          <a:xfrm>
            <a:off x="92762" y="1876233"/>
            <a:ext cx="850414" cy="1625029"/>
          </a:xfrm>
          <a:prstGeom prst="arc">
            <a:avLst>
              <a:gd name="adj1" fmla="val 5441255"/>
              <a:gd name="adj2" fmla="val 15349371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60" name="Gerader Verbinder 59"/>
          <p:cNvCxnSpPr>
            <a:cxnSpLocks/>
          </p:cNvCxnSpPr>
          <p:nvPr/>
        </p:nvCxnSpPr>
        <p:spPr bwMode="auto">
          <a:xfrm flipV="1">
            <a:off x="461512" y="3467542"/>
            <a:ext cx="11319249" cy="3372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/>
          <p:cNvCxnSpPr>
            <a:cxnSpLocks/>
          </p:cNvCxnSpPr>
          <p:nvPr/>
        </p:nvCxnSpPr>
        <p:spPr bwMode="auto">
          <a:xfrm flipH="1" flipV="1">
            <a:off x="2740378" y="3856360"/>
            <a:ext cx="4673289" cy="11754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feld 67"/>
          <p:cNvSpPr txBox="1"/>
          <p:nvPr/>
        </p:nvSpPr>
        <p:spPr bwMode="auto">
          <a:xfrm>
            <a:off x="5638260" y="3570957"/>
            <a:ext cx="1905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Stammdaten</a:t>
            </a:r>
            <a:endParaRPr/>
          </a:p>
        </p:txBody>
      </p:sp>
      <p:sp>
        <p:nvSpPr>
          <p:cNvPr id="75" name="Textfeld 74"/>
          <p:cNvSpPr txBox="1"/>
          <p:nvPr/>
        </p:nvSpPr>
        <p:spPr bwMode="auto">
          <a:xfrm rot="20041679">
            <a:off x="2194836" y="4246818"/>
            <a:ext cx="4032448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360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de-DE"/>
              <a:t>ToDo: Definition der Datenmodelle!</a:t>
            </a:r>
            <a:endParaRPr/>
          </a:p>
        </p:txBody>
      </p:sp>
      <p:sp>
        <p:nvSpPr>
          <p:cNvPr id="76" name="Textfeld 75"/>
          <p:cNvSpPr txBox="1"/>
          <p:nvPr/>
        </p:nvSpPr>
        <p:spPr bwMode="auto">
          <a:xfrm rot="20041679">
            <a:off x="7156538" y="4026171"/>
            <a:ext cx="4032448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360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de-DE"/>
              <a:t>ToDo: Definition der Informationsanfor-derungen je Awf!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 bwMode="auto">
          <a:xfrm>
            <a:off x="256215" y="223710"/>
            <a:ext cx="83720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6600" b="1">
                <a:solidFill>
                  <a:schemeClr val="bg1"/>
                </a:solidFill>
              </a:rPr>
              <a:t>Digitale Kennzeichnung</a:t>
            </a:r>
            <a:endParaRPr lang="de-DE" sz="4400" b="1"/>
          </a:p>
        </p:txBody>
      </p:sp>
      <p:pic>
        <p:nvPicPr>
          <p:cNvPr id="19" name="Picture 8" descr="leistungen.jpg (960×360)"/>
          <p:cNvPicPr>
            <a:picLocks noChangeAspect="1" noChangeArrowheads="1"/>
          </p:cNvPicPr>
          <p:nvPr/>
        </p:nvPicPr>
        <p:blipFill>
          <a:blip r:embed="rId2"/>
          <a:srcRect l="1093" t="2875" r="1243" b="2926"/>
          <a:stretch/>
        </p:blipFill>
        <p:spPr bwMode="auto">
          <a:xfrm>
            <a:off x="0" y="1"/>
            <a:ext cx="12192000" cy="948743"/>
          </a:xfrm>
          <a:prstGeom prst="rect">
            <a:avLst/>
          </a:prstGeom>
          <a:noFill/>
        </p:spPr>
      </p:pic>
      <p:sp>
        <p:nvSpPr>
          <p:cNvPr id="20" name="Textfeld 19"/>
          <p:cNvSpPr txBox="1"/>
          <p:nvPr/>
        </p:nvSpPr>
        <p:spPr bwMode="auto">
          <a:xfrm>
            <a:off x="256215" y="223710"/>
            <a:ext cx="12082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4000" b="1" dirty="0">
                <a:solidFill>
                  <a:schemeClr val="bg1"/>
                </a:solidFill>
              </a:rPr>
              <a:t>Nutzung bestehender Standards: Die </a:t>
            </a:r>
            <a:r>
              <a:rPr lang="de-DE" sz="4000" b="1" dirty="0" err="1">
                <a:solidFill>
                  <a:schemeClr val="bg1"/>
                </a:solidFill>
              </a:rPr>
              <a:t>bs</a:t>
            </a:r>
            <a:r>
              <a:rPr lang="de-DE" sz="4000" b="1" dirty="0">
                <a:solidFill>
                  <a:schemeClr val="bg1"/>
                </a:solidFill>
              </a:rPr>
              <a:t> Universal </a:t>
            </a:r>
            <a:r>
              <a:rPr lang="de-DE" sz="4000" b="1" dirty="0" err="1">
                <a:solidFill>
                  <a:schemeClr val="bg1"/>
                </a:solidFill>
              </a:rPr>
              <a:t>Types</a:t>
            </a:r>
            <a:endParaRPr lang="de-DE" sz="4000" b="1" dirty="0"/>
          </a:p>
        </p:txBody>
      </p:sp>
      <p:pic>
        <p:nvPicPr>
          <p:cNvPr id="1026" name="Picture 2" descr="buildingSMART International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400256" y="1155305"/>
            <a:ext cx="3535529" cy="636395"/>
          </a:xfrm>
          <a:prstGeom prst="rect">
            <a:avLst/>
          </a:prstGeom>
          <a:noFill/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6814" y="1155305"/>
            <a:ext cx="4851016" cy="209797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68288" y="5338271"/>
            <a:ext cx="4849542" cy="130748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66814" y="3307378"/>
            <a:ext cx="4851017" cy="199949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 bwMode="auto">
          <a:xfrm rot="20041679">
            <a:off x="510546" y="2152210"/>
            <a:ext cx="4032448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3600">
                <a:solidFill>
                  <a:srgbClr val="C00000"/>
                </a:solidFill>
              </a:defRPr>
            </a:lvl1pPr>
          </a:lstStyle>
          <a:p>
            <a:pPr algn="ctr">
              <a:defRPr/>
            </a:pPr>
            <a:r>
              <a:rPr lang="de-DE"/>
              <a:t>Definition der BIM-Awf inklusive LoIn, z.B. gemäß </a:t>
            </a:r>
            <a:endParaRPr/>
          </a:p>
          <a:p>
            <a:pPr algn="ctr">
              <a:defRPr/>
            </a:pPr>
            <a:r>
              <a:rPr lang="de-DE"/>
              <a:t>VDI/DIN 2552 - EE</a:t>
            </a:r>
            <a:endParaRPr/>
          </a:p>
        </p:txBody>
      </p:sp>
      <p:sp>
        <p:nvSpPr>
          <p:cNvPr id="10" name="Rechteck 9"/>
          <p:cNvSpPr/>
          <p:nvPr/>
        </p:nvSpPr>
        <p:spPr bwMode="auto">
          <a:xfrm>
            <a:off x="6816080" y="2204294"/>
            <a:ext cx="51845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de-DE">
              <a:solidFill>
                <a:srgbClr val="3E456B"/>
              </a:solidFill>
            </a:endParaRPr>
          </a:p>
          <a:p>
            <a:pPr lvl="1">
              <a:defRPr/>
            </a:pPr>
            <a:r>
              <a:rPr lang="de-DE" b="1">
                <a:solidFill>
                  <a:srgbClr val="3E456B"/>
                </a:solidFill>
              </a:rPr>
              <a:t>bS Universal Types als Datenstruktur</a:t>
            </a:r>
            <a:endParaRPr/>
          </a:p>
          <a:p>
            <a:pPr lvl="1">
              <a:defRPr/>
            </a:pPr>
            <a:endParaRPr lang="de-DE">
              <a:solidFill>
                <a:srgbClr val="3E456B"/>
              </a:solidFill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UT01: Produkt Identifikation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UT02: Hersteller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UT03: Gewerke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UT04: Logistik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UT05: Eigenschaftsgruppen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UT06: Verpackung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UT07: Lagerung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UT08: Verwendung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UT09: Nachhaltigkeit                Unter  UT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UT10: Zertifikate, Kennzeichen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UT11: Klassifikationssysteme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de-DE">
                <a:solidFill>
                  <a:srgbClr val="3E456B"/>
                </a:solidFill>
              </a:rPr>
              <a:t>UT12: Handelsdaten</a:t>
            </a:r>
            <a:endParaRPr/>
          </a:p>
          <a:p>
            <a:pPr>
              <a:defRPr/>
            </a:pPr>
            <a:endParaRPr lang="de-DE">
              <a:solidFill>
                <a:srgbClr val="3E456B"/>
              </a:solidFill>
            </a:endParaRPr>
          </a:p>
        </p:txBody>
      </p:sp>
      <p:sp>
        <p:nvSpPr>
          <p:cNvPr id="2" name="Pfeil: nach rechts 1"/>
          <p:cNvSpPr/>
          <p:nvPr/>
        </p:nvSpPr>
        <p:spPr bwMode="auto">
          <a:xfrm>
            <a:off x="5375920" y="5198639"/>
            <a:ext cx="1800200" cy="100811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hteck 2"/>
          <p:cNvSpPr/>
          <p:nvPr/>
        </p:nvSpPr>
        <p:spPr bwMode="auto">
          <a:xfrm>
            <a:off x="366814" y="5360970"/>
            <a:ext cx="4849542" cy="12847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/>
        </p:nvSpPr>
        <p:spPr bwMode="auto">
          <a:xfrm>
            <a:off x="7285283" y="5227321"/>
            <a:ext cx="4538429" cy="3619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Pfeil: nach rechts 14"/>
          <p:cNvSpPr/>
          <p:nvPr/>
        </p:nvSpPr>
        <p:spPr bwMode="auto">
          <a:xfrm>
            <a:off x="9840416" y="5242697"/>
            <a:ext cx="513914" cy="36191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 bwMode="auto">
          <a:xfrm>
            <a:off x="256215" y="223710"/>
            <a:ext cx="83720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6600" b="1">
                <a:solidFill>
                  <a:schemeClr val="bg1"/>
                </a:solidFill>
              </a:rPr>
              <a:t>Digitale Kennzeichnung</a:t>
            </a:r>
            <a:endParaRPr lang="de-DE" sz="4400" b="1"/>
          </a:p>
        </p:txBody>
      </p:sp>
      <p:pic>
        <p:nvPicPr>
          <p:cNvPr id="19" name="Picture 8" descr="leistungen.jpg (960×360)"/>
          <p:cNvPicPr>
            <a:picLocks noChangeAspect="1" noChangeArrowheads="1"/>
          </p:cNvPicPr>
          <p:nvPr/>
        </p:nvPicPr>
        <p:blipFill>
          <a:blip r:embed="rId2"/>
          <a:srcRect l="1093" t="2875" r="1243" b="2926"/>
          <a:stretch/>
        </p:blipFill>
        <p:spPr bwMode="auto">
          <a:xfrm>
            <a:off x="0" y="1"/>
            <a:ext cx="12192000" cy="948743"/>
          </a:xfrm>
          <a:prstGeom prst="rect">
            <a:avLst/>
          </a:prstGeom>
          <a:noFill/>
        </p:spPr>
      </p:pic>
      <p:sp>
        <p:nvSpPr>
          <p:cNvPr id="20" name="Textfeld 19"/>
          <p:cNvSpPr txBox="1"/>
          <p:nvPr/>
        </p:nvSpPr>
        <p:spPr bwMode="auto">
          <a:xfrm>
            <a:off x="256215" y="223710"/>
            <a:ext cx="12082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4000" b="1" dirty="0">
                <a:solidFill>
                  <a:schemeClr val="bg1"/>
                </a:solidFill>
              </a:rPr>
              <a:t>Nutzung bestehender Standards: Die </a:t>
            </a:r>
            <a:r>
              <a:rPr lang="de-DE" sz="4000" b="1" dirty="0" err="1">
                <a:solidFill>
                  <a:schemeClr val="bg1"/>
                </a:solidFill>
              </a:rPr>
              <a:t>bs</a:t>
            </a:r>
            <a:r>
              <a:rPr lang="de-DE" sz="4000" b="1" dirty="0">
                <a:solidFill>
                  <a:schemeClr val="bg1"/>
                </a:solidFill>
              </a:rPr>
              <a:t> Universal </a:t>
            </a:r>
            <a:r>
              <a:rPr lang="de-DE" sz="4000" b="1" dirty="0" err="1">
                <a:solidFill>
                  <a:schemeClr val="bg1"/>
                </a:solidFill>
              </a:rPr>
              <a:t>Types</a:t>
            </a:r>
            <a:endParaRPr lang="de-DE" sz="4000" b="1" dirty="0"/>
          </a:p>
        </p:txBody>
      </p:sp>
      <p:pic>
        <p:nvPicPr>
          <p:cNvPr id="13" name="Google Shape;182;p14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47297" y="1437247"/>
            <a:ext cx="6336703" cy="491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3;p1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579163" y="2307438"/>
            <a:ext cx="3440822" cy="317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4;p14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7104112" y="1807562"/>
            <a:ext cx="142875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5;p14"/>
          <p:cNvSpPr/>
          <p:nvPr/>
        </p:nvSpPr>
        <p:spPr bwMode="auto">
          <a:xfrm>
            <a:off x="3707502" y="5798181"/>
            <a:ext cx="3076499" cy="583147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" name="Google Shape;186;p14"/>
          <p:cNvSpPr/>
          <p:nvPr/>
        </p:nvSpPr>
        <p:spPr bwMode="auto">
          <a:xfrm>
            <a:off x="8472264" y="1688699"/>
            <a:ext cx="165462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800">
                <a:solidFill>
                  <a:schemeClr val="accent6"/>
                </a:solidFill>
                <a:latin typeface="Calibri"/>
                <a:ea typeface="Calibri"/>
                <a:cs typeface="Calibri"/>
              </a:rPr>
              <a:t>UT02 Hersteller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accent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Google Shape;187;p14"/>
          <p:cNvSpPr txBox="1"/>
          <p:nvPr/>
        </p:nvSpPr>
        <p:spPr bwMode="auto">
          <a:xfrm>
            <a:off x="2819400" y="1621999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ST05-ARTY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22" name="Google Shape;188;p14"/>
          <p:cNvSpPr txBox="1"/>
          <p:nvPr/>
        </p:nvSpPr>
        <p:spPr bwMode="auto">
          <a:xfrm>
            <a:off x="2819400" y="1864899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ST05-MODE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23" name="Google Shape;189;p14"/>
          <p:cNvSpPr txBox="1"/>
          <p:nvPr/>
        </p:nvSpPr>
        <p:spPr bwMode="auto">
          <a:xfrm>
            <a:off x="2815249" y="2334989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ST05-BACO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24" name="Google Shape;190;p14"/>
          <p:cNvSpPr txBox="1"/>
          <p:nvPr/>
        </p:nvSpPr>
        <p:spPr bwMode="auto">
          <a:xfrm>
            <a:off x="2819400" y="2831674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ST05-WIDT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25" name="Google Shape;191;p14"/>
          <p:cNvSpPr txBox="1"/>
          <p:nvPr/>
        </p:nvSpPr>
        <p:spPr bwMode="auto">
          <a:xfrm>
            <a:off x="2819400" y="3069798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ST05-HEIG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26" name="Google Shape;192;p14"/>
          <p:cNvSpPr txBox="1"/>
          <p:nvPr/>
        </p:nvSpPr>
        <p:spPr bwMode="auto">
          <a:xfrm>
            <a:off x="2819400" y="3307924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ST05-DEPT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27" name="Google Shape;193;p14"/>
          <p:cNvSpPr txBox="1"/>
          <p:nvPr/>
        </p:nvSpPr>
        <p:spPr bwMode="auto">
          <a:xfrm>
            <a:off x="2819400" y="3793699"/>
            <a:ext cx="800400" cy="307800"/>
          </a:xfrm>
          <a:prstGeom prst="rect">
            <a:avLst/>
          </a:prstGeom>
          <a:noFill/>
          <a:ln w="19050"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ST05-MAIN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28" name="Google Shape;194;p14"/>
          <p:cNvSpPr txBox="1"/>
          <p:nvPr/>
        </p:nvSpPr>
        <p:spPr bwMode="auto">
          <a:xfrm>
            <a:off x="2819400" y="4265187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ST05-SUTR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29" name="Google Shape;195;p14"/>
          <p:cNvSpPr txBox="1"/>
          <p:nvPr/>
        </p:nvSpPr>
        <p:spPr bwMode="auto">
          <a:xfrm>
            <a:off x="2819400" y="4989087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ST05-GLTY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30" name="Google Shape;196;p14"/>
          <p:cNvSpPr txBox="1"/>
          <p:nvPr/>
        </p:nvSpPr>
        <p:spPr bwMode="auto">
          <a:xfrm>
            <a:off x="2819400" y="5946349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ST05-HTCO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31" name="Google Shape;197;p14"/>
          <p:cNvSpPr txBox="1"/>
          <p:nvPr/>
        </p:nvSpPr>
        <p:spPr bwMode="auto">
          <a:xfrm>
            <a:off x="6019800" y="2345912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ST05-WEIG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32" name="Google Shape;198;p14"/>
          <p:cNvSpPr txBox="1"/>
          <p:nvPr/>
        </p:nvSpPr>
        <p:spPr bwMode="auto">
          <a:xfrm>
            <a:off x="6019800" y="3450812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ST05-DRIV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33" name="Google Shape;199;p14"/>
          <p:cNvSpPr txBox="1"/>
          <p:nvPr/>
        </p:nvSpPr>
        <p:spPr bwMode="auto">
          <a:xfrm>
            <a:off x="6019800" y="3112674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ST05-AIRP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34" name="Google Shape;200;p14"/>
          <p:cNvSpPr txBox="1"/>
          <p:nvPr/>
        </p:nvSpPr>
        <p:spPr bwMode="auto">
          <a:xfrm>
            <a:off x="6019800" y="4455699"/>
            <a:ext cx="800400" cy="307800"/>
          </a:xfrm>
          <a:prstGeom prst="rect">
            <a:avLst/>
          </a:prstGeom>
          <a:noFill/>
          <a:ln w="19050"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chemeClr val="accent5"/>
                </a:solidFill>
              </a:rPr>
              <a:t>MT08-MOMT</a:t>
            </a:r>
            <a:endParaRPr sz="800">
              <a:solidFill>
                <a:schemeClr val="accent5"/>
              </a:solidFill>
            </a:endParaRPr>
          </a:p>
        </p:txBody>
      </p:sp>
      <p:sp>
        <p:nvSpPr>
          <p:cNvPr id="35" name="Google Shape;201;p14"/>
          <p:cNvSpPr txBox="1"/>
          <p:nvPr/>
        </p:nvSpPr>
        <p:spPr bwMode="auto">
          <a:xfrm>
            <a:off x="6019800" y="5093874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rgbClr val="7030A0"/>
                </a:solidFill>
              </a:rPr>
              <a:t>ST05-SIVA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36" name="Google Shape;202;p14"/>
          <p:cNvSpPr txBox="1"/>
          <p:nvPr/>
        </p:nvSpPr>
        <p:spPr bwMode="auto">
          <a:xfrm>
            <a:off x="6019800" y="5403437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chemeClr val="accent5"/>
                </a:solidFill>
              </a:rPr>
              <a:t>MT08-INST</a:t>
            </a:r>
            <a:endParaRPr sz="800">
              <a:solidFill>
                <a:schemeClr val="accent5"/>
              </a:solidFill>
            </a:endParaRPr>
          </a:p>
        </p:txBody>
      </p:sp>
      <p:sp>
        <p:nvSpPr>
          <p:cNvPr id="37" name="Google Shape;203;p14"/>
          <p:cNvSpPr txBox="1"/>
          <p:nvPr/>
        </p:nvSpPr>
        <p:spPr bwMode="auto">
          <a:xfrm>
            <a:off x="6057835" y="5816540"/>
            <a:ext cx="80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800">
                <a:solidFill>
                  <a:schemeClr val="accent2"/>
                </a:solidFill>
              </a:rPr>
              <a:t>MT01-GTIN</a:t>
            </a:r>
            <a:endParaRPr sz="800">
              <a:solidFill>
                <a:schemeClr val="accent2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 bwMode="auto">
          <a:xfrm>
            <a:off x="6888087" y="579710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accent2"/>
                </a:solidFill>
              </a:rPr>
              <a:t>UT01 Produkt Identifikation</a:t>
            </a:r>
            <a:endParaRPr/>
          </a:p>
        </p:txBody>
      </p:sp>
      <p:sp>
        <p:nvSpPr>
          <p:cNvPr id="39" name="Google Shape;185;p14"/>
          <p:cNvSpPr/>
          <p:nvPr/>
        </p:nvSpPr>
        <p:spPr bwMode="auto">
          <a:xfrm>
            <a:off x="2879155" y="1666630"/>
            <a:ext cx="552550" cy="521256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0" name="Google Shape;185;p14"/>
          <p:cNvSpPr/>
          <p:nvPr/>
        </p:nvSpPr>
        <p:spPr bwMode="auto">
          <a:xfrm flipV="1">
            <a:off x="4161166" y="1326321"/>
            <a:ext cx="2576365" cy="338522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1" name="Textfeld 40"/>
          <p:cNvSpPr txBox="1"/>
          <p:nvPr/>
        </p:nvSpPr>
        <p:spPr bwMode="auto">
          <a:xfrm>
            <a:off x="4097986" y="1325499"/>
            <a:ext cx="2759361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7030A0"/>
                </a:solidFill>
              </a:rPr>
              <a:t>UT05 Eigenschaftsgruppen</a:t>
            </a:r>
            <a:endParaRPr/>
          </a:p>
        </p:txBody>
      </p:sp>
      <p:sp>
        <p:nvSpPr>
          <p:cNvPr id="42" name="Google Shape;185;p14"/>
          <p:cNvSpPr/>
          <p:nvPr/>
        </p:nvSpPr>
        <p:spPr bwMode="auto">
          <a:xfrm>
            <a:off x="6906156" y="1771623"/>
            <a:ext cx="1541891" cy="521256"/>
          </a:xfrm>
          <a:prstGeom prst="rect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3" name="Google Shape;185;p14"/>
          <p:cNvSpPr/>
          <p:nvPr/>
        </p:nvSpPr>
        <p:spPr bwMode="auto">
          <a:xfrm>
            <a:off x="2864161" y="2852046"/>
            <a:ext cx="552550" cy="763677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4" name="Google Shape;185;p14"/>
          <p:cNvSpPr/>
          <p:nvPr/>
        </p:nvSpPr>
        <p:spPr bwMode="auto">
          <a:xfrm>
            <a:off x="2864161" y="2365862"/>
            <a:ext cx="552550" cy="287838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5" name="Google Shape;185;p14"/>
          <p:cNvSpPr/>
          <p:nvPr/>
        </p:nvSpPr>
        <p:spPr bwMode="auto">
          <a:xfrm>
            <a:off x="2879155" y="3793699"/>
            <a:ext cx="552550" cy="287838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6" name="Google Shape;185;p14"/>
          <p:cNvSpPr/>
          <p:nvPr/>
        </p:nvSpPr>
        <p:spPr bwMode="auto">
          <a:xfrm>
            <a:off x="2879155" y="4275168"/>
            <a:ext cx="552550" cy="287838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7" name="Google Shape;185;p14"/>
          <p:cNvSpPr/>
          <p:nvPr/>
        </p:nvSpPr>
        <p:spPr bwMode="auto">
          <a:xfrm>
            <a:off x="2864161" y="4964537"/>
            <a:ext cx="552550" cy="287838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8" name="Google Shape;185;p14"/>
          <p:cNvSpPr/>
          <p:nvPr/>
        </p:nvSpPr>
        <p:spPr bwMode="auto">
          <a:xfrm>
            <a:off x="2879155" y="5925652"/>
            <a:ext cx="552550" cy="287838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9" name="Google Shape;185;p14"/>
          <p:cNvSpPr/>
          <p:nvPr/>
        </p:nvSpPr>
        <p:spPr bwMode="auto">
          <a:xfrm>
            <a:off x="6052453" y="2343186"/>
            <a:ext cx="552550" cy="287838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0" name="Google Shape;185;p14"/>
          <p:cNvSpPr/>
          <p:nvPr/>
        </p:nvSpPr>
        <p:spPr bwMode="auto">
          <a:xfrm>
            <a:off x="6061222" y="3098842"/>
            <a:ext cx="552550" cy="566863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" name="Google Shape;185;p14"/>
          <p:cNvSpPr/>
          <p:nvPr/>
        </p:nvSpPr>
        <p:spPr bwMode="auto">
          <a:xfrm>
            <a:off x="6083317" y="5085262"/>
            <a:ext cx="552550" cy="287838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2" name="Google Shape;185;p14"/>
          <p:cNvSpPr/>
          <p:nvPr/>
        </p:nvSpPr>
        <p:spPr bwMode="auto">
          <a:xfrm>
            <a:off x="6083317" y="5423399"/>
            <a:ext cx="552550" cy="287838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3" name="Textfeld 52"/>
          <p:cNvSpPr txBox="1"/>
          <p:nvPr/>
        </p:nvSpPr>
        <p:spPr bwMode="auto">
          <a:xfrm>
            <a:off x="6888087" y="540167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accent5"/>
                </a:solidFill>
              </a:rPr>
              <a:t>UT08 Verwendung</a:t>
            </a:r>
            <a:endParaRPr/>
          </a:p>
        </p:txBody>
      </p:sp>
      <p:sp>
        <p:nvSpPr>
          <p:cNvPr id="54" name="Google Shape;185;p14"/>
          <p:cNvSpPr/>
          <p:nvPr/>
        </p:nvSpPr>
        <p:spPr bwMode="auto">
          <a:xfrm>
            <a:off x="6091756" y="4445455"/>
            <a:ext cx="652316" cy="287838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5" name="Textfeld 54"/>
          <p:cNvSpPr txBox="1"/>
          <p:nvPr/>
        </p:nvSpPr>
        <p:spPr bwMode="auto">
          <a:xfrm>
            <a:off x="6906156" y="1807562"/>
            <a:ext cx="9900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800">
                <a:solidFill>
                  <a:schemeClr val="accent6"/>
                </a:solidFill>
              </a:rPr>
              <a:t>ST02-MCOM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92" name="Background_Agenda.jpg" descr="Background_Agenda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39767" y="-243408"/>
            <a:ext cx="12625736" cy="710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SP-tabya GmbH weiß.png" descr="SP-tabya GmbH weiß.png"/>
          <p:cNvPicPr>
            <a:picLocks noChangeAspect="1"/>
          </p:cNvPicPr>
          <p:nvPr/>
        </p:nvPicPr>
        <p:blipFill>
          <a:blip r:embed="rId3"/>
          <a:srcRect r="61854"/>
          <a:stretch/>
        </p:blipFill>
        <p:spPr bwMode="auto">
          <a:xfrm>
            <a:off x="2055507" y="2992725"/>
            <a:ext cx="1368829" cy="835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4" name="fancycrave-520422-unsplash.jpg" descr="fancycrave-520422-unsplash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82887" y="-697420"/>
            <a:ext cx="7417820" cy="8590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TABYA_Signet_sRGB_quadratisch_mit_rand.png" descr="TABYA_Signet_sRGB_quadratisch_mit_ran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416992" y="925013"/>
            <a:ext cx="360273" cy="360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barcode weiß.png" descr="barcode weiß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01975" y="4121556"/>
            <a:ext cx="2344185" cy="1598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 bwMode="auto">
          <a:xfrm>
            <a:off x="256215" y="223710"/>
            <a:ext cx="83720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6600" b="1">
                <a:solidFill>
                  <a:schemeClr val="bg1"/>
                </a:solidFill>
              </a:rPr>
              <a:t>Digitale Kennzeichnung</a:t>
            </a:r>
            <a:endParaRPr lang="de-DE" sz="4400" b="1"/>
          </a:p>
        </p:txBody>
      </p:sp>
      <p:pic>
        <p:nvPicPr>
          <p:cNvPr id="19" name="Picture 8" descr="leistungen.jpg (960×360)"/>
          <p:cNvPicPr>
            <a:picLocks noChangeAspect="1" noChangeArrowheads="1"/>
          </p:cNvPicPr>
          <p:nvPr/>
        </p:nvPicPr>
        <p:blipFill>
          <a:blip r:embed="rId2"/>
          <a:srcRect l="1093" t="2875" r="1243" b="2926"/>
          <a:stretch/>
        </p:blipFill>
        <p:spPr bwMode="auto">
          <a:xfrm>
            <a:off x="0" y="1"/>
            <a:ext cx="12192000" cy="948743"/>
          </a:xfrm>
          <a:prstGeom prst="rect">
            <a:avLst/>
          </a:prstGeom>
          <a:noFill/>
        </p:spPr>
      </p:pic>
      <p:sp>
        <p:nvSpPr>
          <p:cNvPr id="20" name="Textfeld 19"/>
          <p:cNvSpPr txBox="1"/>
          <p:nvPr/>
        </p:nvSpPr>
        <p:spPr bwMode="auto">
          <a:xfrm>
            <a:off x="256215" y="223710"/>
            <a:ext cx="5958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4000" b="1">
                <a:solidFill>
                  <a:schemeClr val="bg1"/>
                </a:solidFill>
              </a:rPr>
              <a:t>GS1 und UT- Datenmodelle</a:t>
            </a:r>
            <a:endParaRPr lang="de-DE" sz="4000" b="1"/>
          </a:p>
        </p:txBody>
      </p:sp>
      <p:pic>
        <p:nvPicPr>
          <p:cNvPr id="57" name="Grafik 5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5359" y="3789040"/>
            <a:ext cx="11112051" cy="3570267"/>
          </a:xfrm>
          <a:prstGeom prst="rect">
            <a:avLst/>
          </a:prstGeom>
        </p:spPr>
      </p:pic>
      <p:sp>
        <p:nvSpPr>
          <p:cNvPr id="2" name="Pfeil: nach unten 1"/>
          <p:cNvSpPr/>
          <p:nvPr/>
        </p:nvSpPr>
        <p:spPr bwMode="auto">
          <a:xfrm>
            <a:off x="3719735" y="3312693"/>
            <a:ext cx="576064" cy="50405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" name="Rechteck 57"/>
          <p:cNvSpPr/>
          <p:nvPr/>
        </p:nvSpPr>
        <p:spPr bwMode="auto">
          <a:xfrm>
            <a:off x="4326711" y="3312693"/>
            <a:ext cx="11155515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999"/>
              </a:lnSpc>
              <a:spcAft>
                <a:spcPts val="800"/>
              </a:spcAft>
              <a:defRPr/>
            </a:pPr>
            <a:r>
              <a:rPr lang="de-DE" b="1">
                <a:solidFill>
                  <a:srgbClr val="3E456B"/>
                </a:solidFill>
              </a:rPr>
              <a:t>Basis GS1 Datenmodelle – Integration der UniversalTypes </a:t>
            </a:r>
            <a:endParaRPr lang="de-DE">
              <a:solidFill>
                <a:srgbClr val="3E456B"/>
              </a:solidFill>
            </a:endParaRPr>
          </a:p>
        </p:txBody>
      </p:sp>
      <p:pic>
        <p:nvPicPr>
          <p:cNvPr id="2050" name="Picture 2" descr="QR Codes für Dein Business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154039" y="1407943"/>
            <a:ext cx="2853729" cy="1493371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684752" y="1457050"/>
            <a:ext cx="1872208" cy="1440160"/>
          </a:xfrm>
          <a:prstGeom prst="rect">
            <a:avLst/>
          </a:prstGeom>
          <a:noFill/>
        </p:spPr>
      </p:pic>
      <p:pic>
        <p:nvPicPr>
          <p:cNvPr id="2058" name="Picture 10" descr="Quellbild anzeigen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813176" y="1172453"/>
            <a:ext cx="1951225" cy="1798914"/>
          </a:xfrm>
          <a:prstGeom prst="rect">
            <a:avLst/>
          </a:prstGeom>
          <a:noFill/>
        </p:spPr>
      </p:pic>
      <p:pic>
        <p:nvPicPr>
          <p:cNvPr id="59" name="Background_Agenda.jpg" descr="Background_Agenda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628250" y="931596"/>
            <a:ext cx="4125442" cy="2320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fancycrave-520422-unsplash.jpg" descr="fancycrave-520422-unsplash.jp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177753" y="893134"/>
            <a:ext cx="2026300" cy="2346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SP-tabya GmbH weiß.png" descr="SP-tabya GmbH weiß.png"/>
          <p:cNvPicPr>
            <a:picLocks noChangeAspect="1"/>
          </p:cNvPicPr>
          <p:nvPr/>
        </p:nvPicPr>
        <p:blipFill>
          <a:blip r:embed="rId9"/>
          <a:srcRect r="61854"/>
          <a:stretch/>
        </p:blipFill>
        <p:spPr bwMode="auto">
          <a:xfrm>
            <a:off x="8718432" y="1000623"/>
            <a:ext cx="1368829" cy="835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Flussdiagramm: Magnetplattenspeicher 34"/>
          <p:cNvSpPr/>
          <p:nvPr/>
        </p:nvSpPr>
        <p:spPr bwMode="auto">
          <a:xfrm>
            <a:off x="6458702" y="4284411"/>
            <a:ext cx="2152045" cy="964141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b="0" i="0" u="none" strike="noStrike" cap="none" spc="0">
              <a:ln>
                <a:noFill/>
              </a:ln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DB zu Stamm- und Ereignisdaten zu Bauprodukten (Neumaterial)</a:t>
            </a:r>
            <a:endParaRPr/>
          </a:p>
        </p:txBody>
      </p:sp>
      <p:sp>
        <p:nvSpPr>
          <p:cNvPr id="37" name="Flussdiagramm: Magnetplattenspeicher 36"/>
          <p:cNvSpPr/>
          <p:nvPr/>
        </p:nvSpPr>
        <p:spPr bwMode="auto">
          <a:xfrm>
            <a:off x="209112" y="4303366"/>
            <a:ext cx="4687535" cy="947903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DB zu Daten zu verfügbarem Altmaterial (Menge, Produktinformationen), z.B. Rebau oder Madaster </a:t>
            </a:r>
            <a:endParaRPr/>
          </a:p>
        </p:txBody>
      </p:sp>
      <p:sp>
        <p:nvSpPr>
          <p:cNvPr id="39" name="Rechteck 38"/>
          <p:cNvSpPr/>
          <p:nvPr/>
        </p:nvSpPr>
        <p:spPr bwMode="auto">
          <a:xfrm>
            <a:off x="547200" y="4280014"/>
            <a:ext cx="40541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Planer / Bauherr / Betreiber</a:t>
            </a:r>
            <a:endParaRPr/>
          </a:p>
        </p:txBody>
      </p:sp>
      <p:sp>
        <p:nvSpPr>
          <p:cNvPr id="44" name="Flussdiagramm: Magnetplattenspeicher 43"/>
          <p:cNvSpPr/>
          <p:nvPr/>
        </p:nvSpPr>
        <p:spPr bwMode="auto">
          <a:xfrm>
            <a:off x="5031469" y="4318271"/>
            <a:ext cx="1304307" cy="921565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b="0" i="0" u="none" strike="noStrike" cap="none" spc="0">
              <a:ln>
                <a:noFill/>
              </a:ln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Bauwerks-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Informations-modell</a:t>
            </a:r>
            <a:endParaRPr/>
          </a:p>
        </p:txBody>
      </p:sp>
      <p:sp>
        <p:nvSpPr>
          <p:cNvPr id="45" name="Rechteck 44"/>
          <p:cNvSpPr/>
          <p:nvPr/>
        </p:nvSpPr>
        <p:spPr bwMode="auto">
          <a:xfrm>
            <a:off x="5293162" y="4340275"/>
            <a:ext cx="7829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Planer </a:t>
            </a:r>
            <a:endParaRPr/>
          </a:p>
        </p:txBody>
      </p:sp>
      <p:cxnSp>
        <p:nvCxnSpPr>
          <p:cNvPr id="60" name="Gerade Verbindung mit Pfeil 59"/>
          <p:cNvCxnSpPr>
            <a:cxnSpLocks/>
          </p:cNvCxnSpPr>
          <p:nvPr/>
        </p:nvCxnSpPr>
        <p:spPr bwMode="auto">
          <a:xfrm>
            <a:off x="4848097" y="4679522"/>
            <a:ext cx="424843" cy="0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>
            <a:cxnSpLocks/>
          </p:cNvCxnSpPr>
          <p:nvPr/>
        </p:nvCxnSpPr>
        <p:spPr bwMode="auto">
          <a:xfrm>
            <a:off x="6237553" y="4694408"/>
            <a:ext cx="438539" cy="0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hteck 66"/>
          <p:cNvSpPr/>
          <p:nvPr/>
        </p:nvSpPr>
        <p:spPr bwMode="auto">
          <a:xfrm>
            <a:off x="2695680" y="2001760"/>
            <a:ext cx="3689955" cy="6875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Planung mit Neu- und Altmaterial</a:t>
            </a:r>
            <a:endParaRPr/>
          </a:p>
        </p:txBody>
      </p:sp>
      <p:sp>
        <p:nvSpPr>
          <p:cNvPr id="68" name="Rechteck 67"/>
          <p:cNvSpPr/>
          <p:nvPr/>
        </p:nvSpPr>
        <p:spPr bwMode="auto">
          <a:xfrm>
            <a:off x="6479185" y="2009280"/>
            <a:ext cx="3969065" cy="67772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Bauausführung</a:t>
            </a:r>
            <a:endParaRPr/>
          </a:p>
        </p:txBody>
      </p:sp>
      <p:sp>
        <p:nvSpPr>
          <p:cNvPr id="70" name="Rechteck 69"/>
          <p:cNvSpPr/>
          <p:nvPr/>
        </p:nvSpPr>
        <p:spPr bwMode="auto">
          <a:xfrm>
            <a:off x="156358" y="2002558"/>
            <a:ext cx="2445771" cy="69250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Bauen im Bestand / Altmaterial</a:t>
            </a:r>
            <a:endParaRPr/>
          </a:p>
        </p:txBody>
      </p:sp>
      <p:sp>
        <p:nvSpPr>
          <p:cNvPr id="71" name="Bogen 70"/>
          <p:cNvSpPr/>
          <p:nvPr/>
        </p:nvSpPr>
        <p:spPr bwMode="auto">
          <a:xfrm rot="10800000">
            <a:off x="10864869" y="2255168"/>
            <a:ext cx="1227290" cy="557776"/>
          </a:xfrm>
          <a:prstGeom prst="arc">
            <a:avLst>
              <a:gd name="adj1" fmla="val 7498724"/>
              <a:gd name="adj2" fmla="val 13677755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" name="Rechteck 75"/>
          <p:cNvSpPr/>
          <p:nvPr/>
        </p:nvSpPr>
        <p:spPr bwMode="auto">
          <a:xfrm>
            <a:off x="10539550" y="2002443"/>
            <a:ext cx="1183859" cy="68750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Betrieb / Rückbau</a:t>
            </a:r>
            <a:endParaRPr/>
          </a:p>
        </p:txBody>
      </p:sp>
      <p:sp>
        <p:nvSpPr>
          <p:cNvPr id="77" name="Bogen 76"/>
          <p:cNvSpPr/>
          <p:nvPr/>
        </p:nvSpPr>
        <p:spPr bwMode="auto">
          <a:xfrm>
            <a:off x="35411" y="2462932"/>
            <a:ext cx="850414" cy="366872"/>
          </a:xfrm>
          <a:prstGeom prst="arc">
            <a:avLst>
              <a:gd name="adj1" fmla="val 5441255"/>
              <a:gd name="adj2" fmla="val 13509043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81" name="Gerader Verbinder 80"/>
          <p:cNvCxnSpPr>
            <a:cxnSpLocks/>
          </p:cNvCxnSpPr>
          <p:nvPr/>
        </p:nvCxnSpPr>
        <p:spPr bwMode="auto">
          <a:xfrm flipV="1">
            <a:off x="404161" y="2796084"/>
            <a:ext cx="11319249" cy="3372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hteck 81"/>
          <p:cNvSpPr/>
          <p:nvPr/>
        </p:nvSpPr>
        <p:spPr bwMode="auto">
          <a:xfrm>
            <a:off x="6747708" y="4316426"/>
            <a:ext cx="1603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latin typeface="Calibri"/>
                <a:ea typeface="+mn-ea"/>
                <a:cs typeface="+mn-cs"/>
              </a:rPr>
              <a:t>Bauausführende</a:t>
            </a:r>
            <a:endParaRPr/>
          </a:p>
        </p:txBody>
      </p:sp>
      <p:sp>
        <p:nvSpPr>
          <p:cNvPr id="33" name="Titel 1"/>
          <p:cNvSpPr/>
          <p:nvPr/>
        </p:nvSpPr>
        <p:spPr bwMode="auto">
          <a:xfrm>
            <a:off x="345638" y="581545"/>
            <a:ext cx="11778907" cy="880344"/>
          </a:xfrm>
          <a:prstGeom prst="rect">
            <a:avLst/>
          </a:prstGeom>
        </p:spPr>
        <p:txBody>
          <a:bodyPr lIns="180000" tIns="36000" rIns="36000" bIns="36000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lvl="0" algn="l" defTabSz="457200">
              <a:defRPr/>
            </a:pPr>
            <a:r>
              <a:rPr lang="de-DE" sz="2000" cap="all">
                <a:solidFill>
                  <a:srgbClr val="002060"/>
                </a:solidFill>
                <a:latin typeface="Arial"/>
              </a:rPr>
              <a:t>DIE VISION</a:t>
            </a:r>
            <a:endParaRPr/>
          </a:p>
          <a:p>
            <a:pPr lvl="0" algn="l" defTabSz="457200">
              <a:defRPr/>
            </a:pPr>
            <a:r>
              <a:rPr lang="de-DE" sz="1800" cap="all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// Nachhaltiges und ressourcenschonendes Bauen</a:t>
            </a:r>
            <a:endParaRPr lang="de-DE" sz="4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Pfeil nach links und rechts 33"/>
          <p:cNvSpPr/>
          <p:nvPr/>
        </p:nvSpPr>
        <p:spPr bwMode="auto">
          <a:xfrm>
            <a:off x="86623" y="1372091"/>
            <a:ext cx="11636788" cy="484632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Bauproduktrückverfolgbarkeit /Kreislaufwirtschaft</a:t>
            </a:r>
            <a:endParaRPr/>
          </a:p>
        </p:txBody>
      </p:sp>
      <p:cxnSp>
        <p:nvCxnSpPr>
          <p:cNvPr id="30" name="Gerade Verbindung mit Pfeil 29"/>
          <p:cNvCxnSpPr>
            <a:cxnSpLocks/>
          </p:cNvCxnSpPr>
          <p:nvPr/>
        </p:nvCxnSpPr>
        <p:spPr bwMode="auto">
          <a:xfrm>
            <a:off x="74747" y="6666640"/>
            <a:ext cx="438539" cy="10385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 bwMode="auto">
          <a:xfrm>
            <a:off x="513286" y="6540756"/>
            <a:ext cx="285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Datenübertragung</a:t>
            </a:r>
            <a:endParaRPr/>
          </a:p>
        </p:txBody>
      </p:sp>
      <p:sp>
        <p:nvSpPr>
          <p:cNvPr id="38" name="Chevron 45"/>
          <p:cNvSpPr/>
          <p:nvPr/>
        </p:nvSpPr>
        <p:spPr bwMode="auto">
          <a:xfrm>
            <a:off x="2375169" y="2923083"/>
            <a:ext cx="2603436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Nutzung des verfügbaren Materials für die Planung soweit vorhanden</a:t>
            </a:r>
            <a:endParaRPr/>
          </a:p>
        </p:txBody>
      </p:sp>
      <p:sp>
        <p:nvSpPr>
          <p:cNvPr id="40" name="Chevron 47"/>
          <p:cNvSpPr/>
          <p:nvPr/>
        </p:nvSpPr>
        <p:spPr bwMode="auto">
          <a:xfrm>
            <a:off x="4563128" y="2923083"/>
            <a:ext cx="1988458" cy="990794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Planung und Konstruk-tion  der Gebäude mit BIM</a:t>
            </a:r>
            <a:endParaRPr/>
          </a:p>
        </p:txBody>
      </p:sp>
      <p:sp>
        <p:nvSpPr>
          <p:cNvPr id="43" name="Chevron 52"/>
          <p:cNvSpPr/>
          <p:nvPr/>
        </p:nvSpPr>
        <p:spPr bwMode="auto">
          <a:xfrm>
            <a:off x="34281" y="2923083"/>
            <a:ext cx="2756365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Anlegen  der Produktinformationen und der Mengen aus Bestandsprojekten</a:t>
            </a:r>
            <a:endParaRPr/>
          </a:p>
        </p:txBody>
      </p:sp>
      <p:sp>
        <p:nvSpPr>
          <p:cNvPr id="46" name="Chevron 68"/>
          <p:cNvSpPr/>
          <p:nvPr/>
        </p:nvSpPr>
        <p:spPr bwMode="auto">
          <a:xfrm>
            <a:off x="8393955" y="2923083"/>
            <a:ext cx="2309752" cy="1001477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Verknüpfung der Produktinforma-tionen (Alt- und Neumaterial) mit BIM-Modellen </a:t>
            </a:r>
            <a:endParaRPr/>
          </a:p>
        </p:txBody>
      </p:sp>
      <p:sp>
        <p:nvSpPr>
          <p:cNvPr id="48" name="Chevron 73"/>
          <p:cNvSpPr/>
          <p:nvPr/>
        </p:nvSpPr>
        <p:spPr bwMode="auto">
          <a:xfrm>
            <a:off x="10288230" y="2923084"/>
            <a:ext cx="1737409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Anlegen des Baupro-</a:t>
            </a:r>
            <a:r>
              <a:rPr lang="de-DE" sz="1200" b="0" i="0" u="none" strike="noStrike" cap="none" spc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jektes</a:t>
            </a:r>
            <a:endParaRPr lang="de-DE" sz="1200" b="0" i="0" u="none" strike="noStrike" cap="none" spc="0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Chevron 74"/>
          <p:cNvSpPr/>
          <p:nvPr/>
        </p:nvSpPr>
        <p:spPr bwMode="auto">
          <a:xfrm>
            <a:off x="6136109" y="2923083"/>
            <a:ext cx="2673323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Erfassen der Produktinformationen des Baumaterials beim Wareneingang auf der Baustelle (Neumaterial)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" name="Rechteck 67"/>
          <p:cNvSpPr/>
          <p:nvPr/>
        </p:nvSpPr>
        <p:spPr bwMode="auto">
          <a:xfrm>
            <a:off x="2695680" y="1988978"/>
            <a:ext cx="3689955" cy="6875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Planung mit Neu- und Altmaterial</a:t>
            </a:r>
            <a:endParaRPr/>
          </a:p>
        </p:txBody>
      </p:sp>
      <p:sp>
        <p:nvSpPr>
          <p:cNvPr id="70" name="Rechteck 69"/>
          <p:cNvSpPr/>
          <p:nvPr/>
        </p:nvSpPr>
        <p:spPr bwMode="auto">
          <a:xfrm>
            <a:off x="6479185" y="1996498"/>
            <a:ext cx="3969065" cy="67772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Bauausführung</a:t>
            </a:r>
            <a:endParaRPr/>
          </a:p>
        </p:txBody>
      </p:sp>
      <p:sp>
        <p:nvSpPr>
          <p:cNvPr id="71" name="Rechteck 70"/>
          <p:cNvSpPr/>
          <p:nvPr/>
        </p:nvSpPr>
        <p:spPr bwMode="auto">
          <a:xfrm>
            <a:off x="156358" y="1989776"/>
            <a:ext cx="2445771" cy="69250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Bauen im Bestand / Altmaterial</a:t>
            </a:r>
            <a:endParaRPr/>
          </a:p>
        </p:txBody>
      </p:sp>
      <p:sp>
        <p:nvSpPr>
          <p:cNvPr id="76" name="Bogen 75"/>
          <p:cNvSpPr/>
          <p:nvPr/>
        </p:nvSpPr>
        <p:spPr bwMode="auto">
          <a:xfrm rot="10800000">
            <a:off x="10864869" y="2242386"/>
            <a:ext cx="1227290" cy="557776"/>
          </a:xfrm>
          <a:prstGeom prst="arc">
            <a:avLst>
              <a:gd name="adj1" fmla="val 7498724"/>
              <a:gd name="adj2" fmla="val 13677755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1" name="Rechteck 80"/>
          <p:cNvSpPr/>
          <p:nvPr/>
        </p:nvSpPr>
        <p:spPr bwMode="auto">
          <a:xfrm>
            <a:off x="10539550" y="1999088"/>
            <a:ext cx="1183859" cy="68750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Betrieb / Rückbau</a:t>
            </a:r>
            <a:endParaRPr/>
          </a:p>
        </p:txBody>
      </p:sp>
      <p:sp>
        <p:nvSpPr>
          <p:cNvPr id="82" name="Bogen 81"/>
          <p:cNvSpPr/>
          <p:nvPr/>
        </p:nvSpPr>
        <p:spPr bwMode="auto">
          <a:xfrm>
            <a:off x="35411" y="2450150"/>
            <a:ext cx="850414" cy="366872"/>
          </a:xfrm>
          <a:prstGeom prst="arc">
            <a:avLst>
              <a:gd name="adj1" fmla="val 5441255"/>
              <a:gd name="adj2" fmla="val 13509043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85" name="Gerader Verbinder 84"/>
          <p:cNvCxnSpPr>
            <a:cxnSpLocks/>
          </p:cNvCxnSpPr>
          <p:nvPr/>
        </p:nvCxnSpPr>
        <p:spPr bwMode="auto">
          <a:xfrm flipV="1">
            <a:off x="404161" y="2783302"/>
            <a:ext cx="11319249" cy="3372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el 1"/>
          <p:cNvSpPr/>
          <p:nvPr/>
        </p:nvSpPr>
        <p:spPr bwMode="auto">
          <a:xfrm>
            <a:off x="345638" y="581545"/>
            <a:ext cx="11778907" cy="880344"/>
          </a:xfrm>
          <a:prstGeom prst="rect">
            <a:avLst/>
          </a:prstGeom>
        </p:spPr>
        <p:txBody>
          <a:bodyPr lIns="180000" tIns="36000" rIns="36000" bIns="36000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lvl="0" algn="l" defTabSz="457200">
              <a:defRPr/>
            </a:pPr>
            <a:r>
              <a:rPr lang="de-DE" sz="2000" cap="all">
                <a:solidFill>
                  <a:srgbClr val="002060"/>
                </a:solidFill>
                <a:latin typeface="Arial"/>
              </a:rPr>
              <a:t>DIE VISION</a:t>
            </a:r>
            <a:endParaRPr/>
          </a:p>
          <a:p>
            <a:pPr lvl="0" algn="l" defTabSz="457200">
              <a:defRPr/>
            </a:pPr>
            <a:r>
              <a:rPr lang="de-DE" sz="1800" cap="all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// Nachhaltiges und ressourcenschonendes Bauen</a:t>
            </a:r>
            <a:endParaRPr lang="de-DE" sz="4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Pfeil nach links und rechts 32"/>
          <p:cNvSpPr/>
          <p:nvPr/>
        </p:nvSpPr>
        <p:spPr bwMode="auto">
          <a:xfrm>
            <a:off x="86623" y="1372091"/>
            <a:ext cx="11636788" cy="484632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Bauproduktrückverfolgbarkeit /Kreislaufwirtschaft</a:t>
            </a:r>
            <a:endParaRPr/>
          </a:p>
        </p:txBody>
      </p:sp>
      <p:sp>
        <p:nvSpPr>
          <p:cNvPr id="52" name="Chevron 45"/>
          <p:cNvSpPr/>
          <p:nvPr/>
        </p:nvSpPr>
        <p:spPr bwMode="auto">
          <a:xfrm>
            <a:off x="2375169" y="2923083"/>
            <a:ext cx="2603436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Nutzung des verfügbaren Materials für die Planung soweit vorhanden</a:t>
            </a:r>
            <a:endParaRPr/>
          </a:p>
        </p:txBody>
      </p:sp>
      <p:sp>
        <p:nvSpPr>
          <p:cNvPr id="53" name="Chevron 47"/>
          <p:cNvSpPr/>
          <p:nvPr/>
        </p:nvSpPr>
        <p:spPr bwMode="auto">
          <a:xfrm>
            <a:off x="4563128" y="2923083"/>
            <a:ext cx="1988458" cy="990794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Planung und Konstruk-tion  der Gebäude mit BIM</a:t>
            </a:r>
            <a:endParaRPr/>
          </a:p>
        </p:txBody>
      </p:sp>
      <p:sp>
        <p:nvSpPr>
          <p:cNvPr id="56" name="Chevron 52"/>
          <p:cNvSpPr/>
          <p:nvPr/>
        </p:nvSpPr>
        <p:spPr bwMode="auto">
          <a:xfrm>
            <a:off x="34281" y="2923083"/>
            <a:ext cx="2756365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Anlegen  der Produktinformationen und der Mengen aus Bestandsprojekten</a:t>
            </a:r>
            <a:endParaRPr/>
          </a:p>
        </p:txBody>
      </p:sp>
      <p:sp>
        <p:nvSpPr>
          <p:cNvPr id="58" name="Chevron 68"/>
          <p:cNvSpPr/>
          <p:nvPr/>
        </p:nvSpPr>
        <p:spPr bwMode="auto">
          <a:xfrm>
            <a:off x="8393955" y="2923083"/>
            <a:ext cx="2309752" cy="1001477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Verknüpfung der Produktinforma-tionen (Alt- und Neumaterial) mit BIM-Modellen </a:t>
            </a:r>
            <a:endParaRPr/>
          </a:p>
        </p:txBody>
      </p:sp>
      <p:sp>
        <p:nvSpPr>
          <p:cNvPr id="59" name="Chevron 73"/>
          <p:cNvSpPr/>
          <p:nvPr/>
        </p:nvSpPr>
        <p:spPr bwMode="auto">
          <a:xfrm>
            <a:off x="10288230" y="2923084"/>
            <a:ext cx="1737409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Anlegen des Baupro-jektes</a:t>
            </a:r>
          </a:p>
        </p:txBody>
      </p:sp>
      <p:sp>
        <p:nvSpPr>
          <p:cNvPr id="63" name="Chevron 74"/>
          <p:cNvSpPr/>
          <p:nvPr/>
        </p:nvSpPr>
        <p:spPr bwMode="auto">
          <a:xfrm>
            <a:off x="6136109" y="2923083"/>
            <a:ext cx="2673323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Erfassen der Produktinformationen des Baumaterials beim Wareneingang auf der Baustelle (Neumaterial)</a:t>
            </a:r>
            <a:endParaRPr/>
          </a:p>
        </p:txBody>
      </p:sp>
      <p:sp>
        <p:nvSpPr>
          <p:cNvPr id="18" name="Geschweifte Klammer rechts 17"/>
          <p:cNvSpPr/>
          <p:nvPr/>
        </p:nvSpPr>
        <p:spPr bwMode="auto">
          <a:xfrm>
            <a:off x="3685334" y="3968205"/>
            <a:ext cx="154278" cy="2845171"/>
          </a:xfrm>
          <a:prstGeom prst="rightBrace">
            <a:avLst>
              <a:gd name="adj1" fmla="val 8333"/>
              <a:gd name="adj2" fmla="val 41145"/>
            </a:avLst>
          </a:prstGeom>
          <a:ln w="1270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2"/>
          <a:srcRect l="31868" t="11998" r="31652" b="14000"/>
          <a:stretch/>
        </p:blipFill>
        <p:spPr bwMode="auto">
          <a:xfrm>
            <a:off x="5102935" y="6237312"/>
            <a:ext cx="344993" cy="349934"/>
          </a:xfrm>
          <a:prstGeom prst="rect">
            <a:avLst/>
          </a:prstGeom>
        </p:spPr>
      </p:pic>
      <p:cxnSp>
        <p:nvCxnSpPr>
          <p:cNvPr id="34" name="Gerade Verbindung mit Pfeil 33"/>
          <p:cNvCxnSpPr>
            <a:cxnSpLocks/>
            <a:stCxn id="18" idx="1"/>
          </p:cNvCxnSpPr>
          <p:nvPr/>
        </p:nvCxnSpPr>
        <p:spPr bwMode="auto">
          <a:xfrm>
            <a:off x="3839612" y="5138851"/>
            <a:ext cx="1285045" cy="685476"/>
          </a:xfrm>
          <a:prstGeom prst="straightConnector1">
            <a:avLst/>
          </a:prstGeom>
          <a:ln w="38100">
            <a:solidFill>
              <a:srgbClr val="76717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>
            <a:cxnSpLocks/>
          </p:cNvCxnSpPr>
          <p:nvPr/>
        </p:nvCxnSpPr>
        <p:spPr bwMode="auto">
          <a:xfrm>
            <a:off x="3932607" y="4720635"/>
            <a:ext cx="3622244" cy="0"/>
          </a:xfrm>
          <a:prstGeom prst="straightConnector1">
            <a:avLst/>
          </a:prstGeom>
          <a:ln w="38100">
            <a:solidFill>
              <a:srgbClr val="76717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cxnSpLocks/>
          </p:cNvCxnSpPr>
          <p:nvPr/>
        </p:nvCxnSpPr>
        <p:spPr bwMode="auto">
          <a:xfrm>
            <a:off x="9219917" y="4701419"/>
            <a:ext cx="981809" cy="0"/>
          </a:xfrm>
          <a:prstGeom prst="straightConnector1">
            <a:avLst/>
          </a:prstGeom>
          <a:ln w="38100">
            <a:solidFill>
              <a:srgbClr val="76717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 bwMode="auto">
          <a:xfrm>
            <a:off x="3742287" y="5667883"/>
            <a:ext cx="1329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Stamm- und Ereignis-informationen</a:t>
            </a:r>
            <a:endParaRPr/>
          </a:p>
        </p:txBody>
      </p:sp>
      <p:sp>
        <p:nvSpPr>
          <p:cNvPr id="41" name="Textfeld 40"/>
          <p:cNvSpPr txBox="1"/>
          <p:nvPr/>
        </p:nvSpPr>
        <p:spPr bwMode="auto">
          <a:xfrm>
            <a:off x="4693084" y="4059903"/>
            <a:ext cx="219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Stamm- und Ereignisinformationen</a:t>
            </a:r>
            <a:endParaRPr/>
          </a:p>
        </p:txBody>
      </p:sp>
      <p:cxnSp>
        <p:nvCxnSpPr>
          <p:cNvPr id="42" name="Gerade Verbindung mit Pfeil 41"/>
          <p:cNvCxnSpPr>
            <a:cxnSpLocks/>
          </p:cNvCxnSpPr>
          <p:nvPr/>
        </p:nvCxnSpPr>
        <p:spPr bwMode="auto">
          <a:xfrm flipV="1">
            <a:off x="6790133" y="4873035"/>
            <a:ext cx="1171598" cy="951292"/>
          </a:xfrm>
          <a:prstGeom prst="straightConnector1">
            <a:avLst/>
          </a:prstGeom>
          <a:ln w="38100">
            <a:solidFill>
              <a:srgbClr val="76717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ussdiagramm: Magnetplattenspeicher 44"/>
          <p:cNvSpPr/>
          <p:nvPr/>
        </p:nvSpPr>
        <p:spPr bwMode="auto">
          <a:xfrm>
            <a:off x="2709551" y="4026633"/>
            <a:ext cx="821824" cy="450771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46" name="Flussdiagramm: Magnetplattenspeicher 45"/>
          <p:cNvSpPr/>
          <p:nvPr/>
        </p:nvSpPr>
        <p:spPr bwMode="auto">
          <a:xfrm>
            <a:off x="2702760" y="4561398"/>
            <a:ext cx="820800" cy="482573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47" name="Flussdiagramm: Magnetplattenspeicher 46"/>
          <p:cNvSpPr/>
          <p:nvPr/>
        </p:nvSpPr>
        <p:spPr bwMode="auto">
          <a:xfrm>
            <a:off x="630572" y="4552235"/>
            <a:ext cx="820800" cy="472069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48" name="Flussdiagramm: Magnetplattenspeicher 47"/>
          <p:cNvSpPr/>
          <p:nvPr/>
        </p:nvSpPr>
        <p:spPr bwMode="auto">
          <a:xfrm>
            <a:off x="1698828" y="4566812"/>
            <a:ext cx="820800" cy="470869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49" name="Rechteck 48"/>
          <p:cNvSpPr/>
          <p:nvPr/>
        </p:nvSpPr>
        <p:spPr bwMode="auto">
          <a:xfrm>
            <a:off x="2473074" y="3958774"/>
            <a:ext cx="1324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200"/>
              <a:t>Bauausführende 1</a:t>
            </a:r>
            <a:endParaRPr/>
          </a:p>
        </p:txBody>
      </p:sp>
      <p:sp>
        <p:nvSpPr>
          <p:cNvPr id="50" name="Rechteck 49"/>
          <p:cNvSpPr/>
          <p:nvPr/>
        </p:nvSpPr>
        <p:spPr bwMode="auto">
          <a:xfrm>
            <a:off x="2487097" y="4506973"/>
            <a:ext cx="1324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200"/>
              <a:t>Bauausführende 2</a:t>
            </a:r>
            <a:endParaRPr/>
          </a:p>
        </p:txBody>
      </p:sp>
      <p:sp>
        <p:nvSpPr>
          <p:cNvPr id="51" name="Rechteck 50"/>
          <p:cNvSpPr/>
          <p:nvPr/>
        </p:nvSpPr>
        <p:spPr bwMode="auto">
          <a:xfrm>
            <a:off x="616854" y="4526804"/>
            <a:ext cx="7938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200"/>
              <a:t>Händler 1</a:t>
            </a:r>
            <a:endParaRPr/>
          </a:p>
        </p:txBody>
      </p:sp>
      <p:sp>
        <p:nvSpPr>
          <p:cNvPr id="54" name="Rechteck 53"/>
          <p:cNvSpPr/>
          <p:nvPr/>
        </p:nvSpPr>
        <p:spPr bwMode="auto">
          <a:xfrm>
            <a:off x="1714664" y="4517371"/>
            <a:ext cx="7938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200"/>
              <a:t>Händler 2</a:t>
            </a:r>
            <a:endParaRPr/>
          </a:p>
        </p:txBody>
      </p:sp>
      <p:sp>
        <p:nvSpPr>
          <p:cNvPr id="55" name="Flussdiagramm: Magnetplattenspeicher 54"/>
          <p:cNvSpPr/>
          <p:nvPr/>
        </p:nvSpPr>
        <p:spPr bwMode="auto">
          <a:xfrm>
            <a:off x="651570" y="4020276"/>
            <a:ext cx="821824" cy="450771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57" name="Flussdiagramm: Magnetplattenspeicher 56"/>
          <p:cNvSpPr/>
          <p:nvPr/>
        </p:nvSpPr>
        <p:spPr bwMode="auto">
          <a:xfrm>
            <a:off x="1695008" y="4024400"/>
            <a:ext cx="820800" cy="482573"/>
          </a:xfrm>
          <a:prstGeom prst="flowChartMagneticDisk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ysClr val="windowText" lastClr="000000"/>
                </a:solidFill>
              </a:rPr>
              <a:t>DB</a:t>
            </a:r>
            <a:endParaRPr/>
          </a:p>
        </p:txBody>
      </p:sp>
      <p:sp>
        <p:nvSpPr>
          <p:cNvPr id="60" name="Rechteck 59"/>
          <p:cNvSpPr/>
          <p:nvPr/>
        </p:nvSpPr>
        <p:spPr bwMode="auto">
          <a:xfrm>
            <a:off x="620275" y="3952417"/>
            <a:ext cx="9140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200"/>
              <a:t>Hersteller 1</a:t>
            </a:r>
            <a:endParaRPr/>
          </a:p>
        </p:txBody>
      </p:sp>
      <p:sp>
        <p:nvSpPr>
          <p:cNvPr id="61" name="Rechteck 60"/>
          <p:cNvSpPr/>
          <p:nvPr/>
        </p:nvSpPr>
        <p:spPr bwMode="auto">
          <a:xfrm>
            <a:off x="1653416" y="3958774"/>
            <a:ext cx="9140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200"/>
              <a:t>Hersteller 2</a:t>
            </a:r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45136" y="5133051"/>
            <a:ext cx="1860100" cy="1725914"/>
          </a:xfrm>
          <a:prstGeom prst="rect">
            <a:avLst/>
          </a:prstGeom>
        </p:spPr>
      </p:pic>
      <p:sp>
        <p:nvSpPr>
          <p:cNvPr id="62" name="Flussdiagramm: Magnetplattenspeicher 61"/>
          <p:cNvSpPr/>
          <p:nvPr/>
        </p:nvSpPr>
        <p:spPr bwMode="auto">
          <a:xfrm>
            <a:off x="10338422" y="4026633"/>
            <a:ext cx="1691735" cy="2793896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de-DE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de-DE" sz="1400">
                <a:solidFill>
                  <a:schemeClr val="tx1"/>
                </a:solidFill>
              </a:rPr>
              <a:t>Bauwerks-</a:t>
            </a:r>
            <a:endParaRPr/>
          </a:p>
          <a:p>
            <a:pPr algn="ctr">
              <a:defRPr/>
            </a:pPr>
            <a:r>
              <a:rPr lang="de-DE" sz="1400">
                <a:solidFill>
                  <a:schemeClr val="tx1"/>
                </a:solidFill>
              </a:rPr>
              <a:t>Informationsmodell inkl. LOIN gemäß BIM-Awf</a:t>
            </a:r>
          </a:p>
        </p:txBody>
      </p:sp>
      <p:sp>
        <p:nvSpPr>
          <p:cNvPr id="64" name="Rechteck 63"/>
          <p:cNvSpPr/>
          <p:nvPr/>
        </p:nvSpPr>
        <p:spPr bwMode="auto">
          <a:xfrm>
            <a:off x="10488488" y="4201924"/>
            <a:ext cx="1357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/>
              <a:t>Planer/Bauaus-führende </a:t>
            </a:r>
            <a:endParaRPr/>
          </a:p>
        </p:txBody>
      </p:sp>
      <p:pic>
        <p:nvPicPr>
          <p:cNvPr id="65" name="Picture 2" descr="D:\stwagner\Dropbox\Bauen mit RFID-Technik\70 Öffentlichkeitsarbeit\20130710-12 - Assistententreffen\Bilder\Apps.png">
            <a:extLst>
              <a:ext uri="{FF2B5EF4-FFF2-40B4-BE49-F238E27FC236}">
                <a16:creationId xmlns:a16="http://schemas.microsoft.com/office/drawing/2014/main" id="{D6D98F8F-7B69-4245-909D-D2EF917A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056528" y="4974129"/>
            <a:ext cx="1897941" cy="1883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rafik 13">
            <a:extLst>
              <a:ext uri="{FF2B5EF4-FFF2-40B4-BE49-F238E27FC236}">
                <a16:creationId xmlns:a16="http://schemas.microsoft.com/office/drawing/2014/main" id="{8A64D9B0-1301-48CE-8E0F-58A5C344A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251881" y="3830895"/>
            <a:ext cx="2250226" cy="1265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" name="Picture 8" descr="leistungen.jpg (960×360)"/>
          <p:cNvPicPr>
            <a:picLocks noChangeAspect="1" noChangeArrowheads="1"/>
          </p:cNvPicPr>
          <p:nvPr/>
        </p:nvPicPr>
        <p:blipFill>
          <a:blip r:embed="rId3"/>
          <a:srcRect l="1093" t="2875" r="1243" b="2926"/>
          <a:stretch/>
        </p:blipFill>
        <p:spPr bwMode="auto">
          <a:xfrm>
            <a:off x="0" y="1"/>
            <a:ext cx="12192000" cy="948743"/>
          </a:xfrm>
          <a:prstGeom prst="rect">
            <a:avLst/>
          </a:prstGeom>
          <a:noFill/>
        </p:spPr>
      </p:pic>
      <p:sp>
        <p:nvSpPr>
          <p:cNvPr id="41" name="Textfeld 40"/>
          <p:cNvSpPr txBox="1"/>
          <p:nvPr/>
        </p:nvSpPr>
        <p:spPr bwMode="auto">
          <a:xfrm>
            <a:off x="256215" y="223710"/>
            <a:ext cx="8712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4000" b="1">
                <a:solidFill>
                  <a:schemeClr val="bg1"/>
                </a:solidFill>
              </a:rPr>
              <a:t>Verknüpfung der Plan- und der Realwelt</a:t>
            </a:r>
            <a:endParaRPr lang="de-DE" sz="4000" b="1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5400" y="1124744"/>
            <a:ext cx="8064896" cy="55233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2" name="Gerade Verbindung mit Pfeil 61"/>
          <p:cNvCxnSpPr>
            <a:cxnSpLocks/>
          </p:cNvCxnSpPr>
          <p:nvPr/>
        </p:nvCxnSpPr>
        <p:spPr bwMode="auto">
          <a:xfrm>
            <a:off x="74747" y="6666640"/>
            <a:ext cx="438539" cy="10385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 bwMode="auto">
          <a:xfrm>
            <a:off x="513286" y="6540756"/>
            <a:ext cx="285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Datenübertragung</a:t>
            </a:r>
            <a:endParaRPr/>
          </a:p>
        </p:txBody>
      </p:sp>
      <p:sp>
        <p:nvSpPr>
          <p:cNvPr id="67" name="Flussdiagramm: Magnetplattenspeicher 66"/>
          <p:cNvSpPr/>
          <p:nvPr/>
        </p:nvSpPr>
        <p:spPr bwMode="auto">
          <a:xfrm>
            <a:off x="6458702" y="4073391"/>
            <a:ext cx="2152045" cy="964141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DB zu Stamm- und Ereignisdaten zu Bauprodukten (Neumaterial)</a:t>
            </a:r>
            <a:endParaRPr/>
          </a:p>
        </p:txBody>
      </p:sp>
      <p:sp>
        <p:nvSpPr>
          <p:cNvPr id="68" name="Flussdiagramm: Magnetplattenspeicher 67"/>
          <p:cNvSpPr/>
          <p:nvPr/>
        </p:nvSpPr>
        <p:spPr bwMode="auto">
          <a:xfrm>
            <a:off x="209112" y="4092346"/>
            <a:ext cx="4687535" cy="947903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DB zu Daten zu verfügbarem Altmaterial (Menge, Produktinformationen), z.B. Rebau oder Madaster </a:t>
            </a:r>
            <a:endParaRPr/>
          </a:p>
        </p:txBody>
      </p:sp>
      <p:sp>
        <p:nvSpPr>
          <p:cNvPr id="70" name="Pfeil nach links und rechts 69"/>
          <p:cNvSpPr/>
          <p:nvPr/>
        </p:nvSpPr>
        <p:spPr bwMode="auto">
          <a:xfrm>
            <a:off x="86623" y="1372091"/>
            <a:ext cx="11636788" cy="484632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Bauproduktrückverfolgbarkeit /Kreislaufwirtschaft</a:t>
            </a:r>
            <a:endParaRPr/>
          </a:p>
        </p:txBody>
      </p:sp>
      <p:sp>
        <p:nvSpPr>
          <p:cNvPr id="71" name="Rechteck 70"/>
          <p:cNvSpPr/>
          <p:nvPr/>
        </p:nvSpPr>
        <p:spPr bwMode="auto">
          <a:xfrm>
            <a:off x="518917" y="4116129"/>
            <a:ext cx="40541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Planer / Bauherr / Betreiber</a:t>
            </a:r>
            <a:endParaRPr/>
          </a:p>
        </p:txBody>
      </p:sp>
      <p:sp>
        <p:nvSpPr>
          <p:cNvPr id="81" name="Flussdiagramm: Magnetplattenspeicher 80"/>
          <p:cNvSpPr/>
          <p:nvPr/>
        </p:nvSpPr>
        <p:spPr bwMode="auto">
          <a:xfrm>
            <a:off x="5031469" y="4107251"/>
            <a:ext cx="1304307" cy="921565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b="0" i="0" u="none" strike="noStrike" cap="none" spc="0">
              <a:ln>
                <a:noFill/>
              </a:ln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Bauwerks-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informationsmodell</a:t>
            </a:r>
          </a:p>
        </p:txBody>
      </p:sp>
      <p:sp>
        <p:nvSpPr>
          <p:cNvPr id="82" name="Rechteck 81"/>
          <p:cNvSpPr/>
          <p:nvPr/>
        </p:nvSpPr>
        <p:spPr bwMode="auto">
          <a:xfrm>
            <a:off x="5359150" y="4129255"/>
            <a:ext cx="7009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Planer </a:t>
            </a:r>
            <a:endParaRPr/>
          </a:p>
        </p:txBody>
      </p:sp>
      <p:sp>
        <p:nvSpPr>
          <p:cNvPr id="88" name="Flussdiagramm: Magnetplattenspeicher 87"/>
          <p:cNvSpPr/>
          <p:nvPr/>
        </p:nvSpPr>
        <p:spPr bwMode="auto">
          <a:xfrm>
            <a:off x="8731669" y="4075650"/>
            <a:ext cx="1708438" cy="921565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Bauwerks-informationsmodell</a:t>
            </a:r>
          </a:p>
        </p:txBody>
      </p:sp>
      <p:sp>
        <p:nvSpPr>
          <p:cNvPr id="89" name="Rechteck 88"/>
          <p:cNvSpPr/>
          <p:nvPr/>
        </p:nvSpPr>
        <p:spPr bwMode="auto">
          <a:xfrm>
            <a:off x="9069960" y="4077336"/>
            <a:ext cx="1344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Bauausführende</a:t>
            </a:r>
            <a:endParaRPr/>
          </a:p>
        </p:txBody>
      </p:sp>
      <p:sp>
        <p:nvSpPr>
          <p:cNvPr id="90" name="Flussdiagramm: Magnetplattenspeicher 89"/>
          <p:cNvSpPr/>
          <p:nvPr/>
        </p:nvSpPr>
        <p:spPr bwMode="auto">
          <a:xfrm>
            <a:off x="10513135" y="4096720"/>
            <a:ext cx="1579025" cy="1212016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DB zu Daten zu verfügbarem Material (Menge, Produktinfor-mationen) </a:t>
            </a:r>
            <a:endParaRPr/>
          </a:p>
        </p:txBody>
      </p:sp>
      <p:cxnSp>
        <p:nvCxnSpPr>
          <p:cNvPr id="92" name="Gerade Verbindung mit Pfeil 91"/>
          <p:cNvCxnSpPr>
            <a:cxnSpLocks/>
          </p:cNvCxnSpPr>
          <p:nvPr/>
        </p:nvCxnSpPr>
        <p:spPr bwMode="auto">
          <a:xfrm>
            <a:off x="4848097" y="4468502"/>
            <a:ext cx="424843" cy="0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>
            <a:cxnSpLocks/>
          </p:cNvCxnSpPr>
          <p:nvPr/>
        </p:nvCxnSpPr>
        <p:spPr bwMode="auto">
          <a:xfrm>
            <a:off x="6237553" y="4483388"/>
            <a:ext cx="438539" cy="0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mit Pfeil 93"/>
          <p:cNvCxnSpPr>
            <a:cxnSpLocks/>
          </p:cNvCxnSpPr>
          <p:nvPr/>
        </p:nvCxnSpPr>
        <p:spPr bwMode="auto">
          <a:xfrm>
            <a:off x="8373447" y="4483353"/>
            <a:ext cx="438539" cy="0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/>
          <p:cNvCxnSpPr>
            <a:cxnSpLocks/>
          </p:cNvCxnSpPr>
          <p:nvPr/>
        </p:nvCxnSpPr>
        <p:spPr bwMode="auto">
          <a:xfrm>
            <a:off x="10277594" y="4494881"/>
            <a:ext cx="438539" cy="0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hteck 98"/>
          <p:cNvSpPr/>
          <p:nvPr/>
        </p:nvSpPr>
        <p:spPr bwMode="auto">
          <a:xfrm>
            <a:off x="2695680" y="1962190"/>
            <a:ext cx="3689955" cy="6875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Planung mit Neu- und Altmaterial</a:t>
            </a:r>
            <a:endParaRPr/>
          </a:p>
        </p:txBody>
      </p:sp>
      <p:sp>
        <p:nvSpPr>
          <p:cNvPr id="100" name="Rechteck 99"/>
          <p:cNvSpPr/>
          <p:nvPr/>
        </p:nvSpPr>
        <p:spPr bwMode="auto">
          <a:xfrm>
            <a:off x="6479185" y="1969710"/>
            <a:ext cx="3969065" cy="67772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Bauausführung</a:t>
            </a:r>
            <a:endParaRPr/>
          </a:p>
        </p:txBody>
      </p:sp>
      <p:sp>
        <p:nvSpPr>
          <p:cNvPr id="101" name="Rechteck 100"/>
          <p:cNvSpPr/>
          <p:nvPr/>
        </p:nvSpPr>
        <p:spPr bwMode="auto">
          <a:xfrm>
            <a:off x="156358" y="1962988"/>
            <a:ext cx="2445771" cy="69250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Bauen im Bestand / Altmaterial</a:t>
            </a:r>
            <a:endParaRPr/>
          </a:p>
        </p:txBody>
      </p:sp>
      <p:sp>
        <p:nvSpPr>
          <p:cNvPr id="102" name="Bogen 101"/>
          <p:cNvSpPr/>
          <p:nvPr/>
        </p:nvSpPr>
        <p:spPr bwMode="auto">
          <a:xfrm rot="10800000">
            <a:off x="10864869" y="2215598"/>
            <a:ext cx="1227290" cy="557776"/>
          </a:xfrm>
          <a:prstGeom prst="arc">
            <a:avLst>
              <a:gd name="adj1" fmla="val 7498724"/>
              <a:gd name="adj2" fmla="val 13677755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3" name="Rechteck 102"/>
          <p:cNvSpPr/>
          <p:nvPr/>
        </p:nvSpPr>
        <p:spPr bwMode="auto">
          <a:xfrm>
            <a:off x="10539550" y="1962873"/>
            <a:ext cx="1183859" cy="68750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Betrieb / Rückbau</a:t>
            </a:r>
            <a:endParaRPr/>
          </a:p>
        </p:txBody>
      </p:sp>
      <p:sp>
        <p:nvSpPr>
          <p:cNvPr id="104" name="Bogen 103"/>
          <p:cNvSpPr/>
          <p:nvPr/>
        </p:nvSpPr>
        <p:spPr bwMode="auto">
          <a:xfrm>
            <a:off x="35411" y="2423362"/>
            <a:ext cx="850414" cy="366872"/>
          </a:xfrm>
          <a:prstGeom prst="arc">
            <a:avLst>
              <a:gd name="adj1" fmla="val 5441255"/>
              <a:gd name="adj2" fmla="val 13509043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05" name="Gerader Verbinder 104"/>
          <p:cNvCxnSpPr>
            <a:cxnSpLocks/>
          </p:cNvCxnSpPr>
          <p:nvPr/>
        </p:nvCxnSpPr>
        <p:spPr bwMode="auto">
          <a:xfrm flipV="1">
            <a:off x="404161" y="2756514"/>
            <a:ext cx="11319249" cy="3372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hteck 105"/>
          <p:cNvSpPr/>
          <p:nvPr/>
        </p:nvSpPr>
        <p:spPr bwMode="auto">
          <a:xfrm>
            <a:off x="6747708" y="4058271"/>
            <a:ext cx="1603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Bauausführende</a:t>
            </a:r>
            <a:endParaRPr/>
          </a:p>
        </p:txBody>
      </p:sp>
      <p:cxnSp>
        <p:nvCxnSpPr>
          <p:cNvPr id="108" name="Gerade Verbindung mit Pfeil 107"/>
          <p:cNvCxnSpPr>
            <a:cxnSpLocks/>
          </p:cNvCxnSpPr>
          <p:nvPr/>
        </p:nvCxnSpPr>
        <p:spPr bwMode="auto">
          <a:xfrm>
            <a:off x="4624111" y="3991483"/>
            <a:ext cx="6116297" cy="48495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hteck 108"/>
          <p:cNvSpPr/>
          <p:nvPr/>
        </p:nvSpPr>
        <p:spPr bwMode="auto">
          <a:xfrm>
            <a:off x="10541143" y="4138077"/>
            <a:ext cx="1534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Bauherr / Betreiber</a:t>
            </a:r>
            <a:endParaRPr/>
          </a:p>
        </p:txBody>
      </p:sp>
      <p:sp>
        <p:nvSpPr>
          <p:cNvPr id="57" name="Titel 1"/>
          <p:cNvSpPr/>
          <p:nvPr/>
        </p:nvSpPr>
        <p:spPr bwMode="auto">
          <a:xfrm>
            <a:off x="345638" y="581545"/>
            <a:ext cx="11778907" cy="880344"/>
          </a:xfrm>
          <a:prstGeom prst="rect">
            <a:avLst/>
          </a:prstGeom>
        </p:spPr>
        <p:txBody>
          <a:bodyPr lIns="180000" tIns="36000" rIns="36000" bIns="36000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lvl="0" algn="l" defTabSz="457200">
              <a:defRPr/>
            </a:pPr>
            <a:r>
              <a:rPr lang="de-DE" sz="2000" cap="all">
                <a:solidFill>
                  <a:srgbClr val="002060"/>
                </a:solidFill>
                <a:latin typeface="Arial"/>
              </a:rPr>
              <a:t>DIE VISION</a:t>
            </a:r>
            <a:endParaRPr/>
          </a:p>
          <a:p>
            <a:pPr lvl="0" algn="l" defTabSz="457200">
              <a:defRPr/>
            </a:pPr>
            <a:r>
              <a:rPr lang="de-DE" sz="1800" cap="all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// Nachhaltiges und ressourcenschonendes Bauen</a:t>
            </a:r>
            <a:endParaRPr lang="de-DE" sz="4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Chevron 45"/>
          <p:cNvSpPr/>
          <p:nvPr/>
        </p:nvSpPr>
        <p:spPr bwMode="auto">
          <a:xfrm>
            <a:off x="2375169" y="2923083"/>
            <a:ext cx="2603436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Nutzung des verfügbaren Materials für die Planung soweit vorhanden</a:t>
            </a:r>
            <a:endParaRPr/>
          </a:p>
        </p:txBody>
      </p:sp>
      <p:sp>
        <p:nvSpPr>
          <p:cNvPr id="69" name="Chevron 47"/>
          <p:cNvSpPr/>
          <p:nvPr/>
        </p:nvSpPr>
        <p:spPr bwMode="auto">
          <a:xfrm>
            <a:off x="4563128" y="2923083"/>
            <a:ext cx="1988458" cy="990794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Planung und Konstruk-tion  der Gebäude mit BIM</a:t>
            </a:r>
            <a:endParaRPr/>
          </a:p>
        </p:txBody>
      </p:sp>
      <p:sp>
        <p:nvSpPr>
          <p:cNvPr id="72" name="Chevron 52"/>
          <p:cNvSpPr/>
          <p:nvPr/>
        </p:nvSpPr>
        <p:spPr bwMode="auto">
          <a:xfrm>
            <a:off x="34281" y="2923083"/>
            <a:ext cx="2756365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Anlegen  der Produktinformationen und der Mengen aus Bestandsprojekten</a:t>
            </a:r>
            <a:endParaRPr/>
          </a:p>
        </p:txBody>
      </p:sp>
      <p:sp>
        <p:nvSpPr>
          <p:cNvPr id="73" name="Chevron 68"/>
          <p:cNvSpPr/>
          <p:nvPr/>
        </p:nvSpPr>
        <p:spPr bwMode="auto">
          <a:xfrm>
            <a:off x="8393955" y="2923083"/>
            <a:ext cx="2309752" cy="1001477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Verknüpfung der Produktinforma-tionen (Alt- und Neumaterial) mit BIM-Modellen </a:t>
            </a:r>
            <a:endParaRPr/>
          </a:p>
        </p:txBody>
      </p:sp>
      <p:sp>
        <p:nvSpPr>
          <p:cNvPr id="74" name="Chevron 73"/>
          <p:cNvSpPr/>
          <p:nvPr/>
        </p:nvSpPr>
        <p:spPr bwMode="auto">
          <a:xfrm>
            <a:off x="10288230" y="2923084"/>
            <a:ext cx="1737409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Anlegen des Baupro-jektes</a:t>
            </a:r>
          </a:p>
        </p:txBody>
      </p:sp>
      <p:sp>
        <p:nvSpPr>
          <p:cNvPr id="75" name="Chevron 74"/>
          <p:cNvSpPr/>
          <p:nvPr/>
        </p:nvSpPr>
        <p:spPr bwMode="auto">
          <a:xfrm>
            <a:off x="6136109" y="2923083"/>
            <a:ext cx="2673323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Erfassen der Produktinformationen des Baumaterials beim Wareneingang auf der Baustelle (Neumaterial)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EACFEF-83B4-F839-8112-759B508D8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/>
          <a:stretch/>
        </p:blipFill>
        <p:spPr bwMode="auto">
          <a:xfrm>
            <a:off x="476250" y="908720"/>
            <a:ext cx="11251428" cy="51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31C8E6A-7274-F467-DCEE-0CBB3B25EA7A}"/>
              </a:ext>
            </a:extLst>
          </p:cNvPr>
          <p:cNvSpPr txBox="1"/>
          <p:nvPr/>
        </p:nvSpPr>
        <p:spPr>
          <a:xfrm>
            <a:off x="400050" y="6043291"/>
            <a:ext cx="33634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Mirker</a:t>
            </a:r>
            <a:r>
              <a:rPr lang="de-DE" sz="1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Bahnhof, Wuppertal (</a:t>
            </a:r>
            <a:r>
              <a:rPr lang="de-DE" sz="10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Utopiastadt</a:t>
            </a:r>
            <a:r>
              <a:rPr lang="de-DE" sz="1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© Sven Pacher)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1D5C894-2360-44BD-9198-E61ADDB5740F}"/>
              </a:ext>
            </a:extLst>
          </p:cNvPr>
          <p:cNvSpPr/>
          <p:nvPr/>
        </p:nvSpPr>
        <p:spPr bwMode="auto">
          <a:xfrm>
            <a:off x="345638" y="581545"/>
            <a:ext cx="11778907" cy="880344"/>
          </a:xfrm>
          <a:prstGeom prst="rect">
            <a:avLst/>
          </a:prstGeom>
        </p:spPr>
        <p:txBody>
          <a:bodyPr lIns="180000" tIns="36000" rIns="36000" bIns="36000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lvl="0" algn="l" defTabSz="457200">
              <a:defRPr/>
            </a:pPr>
            <a:r>
              <a:rPr lang="de-DE" sz="2000" cap="all" dirty="0">
                <a:solidFill>
                  <a:srgbClr val="002060"/>
                </a:solidFill>
                <a:latin typeface="Arial"/>
              </a:rPr>
              <a:t>DIE Herausforderung</a:t>
            </a:r>
            <a:endParaRPr dirty="0"/>
          </a:p>
          <a:p>
            <a:pPr lvl="0" algn="l" defTabSz="457200">
              <a:defRPr/>
            </a:pPr>
            <a:endParaRPr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" name="Picture 8" descr="leistungen.jpg (960×360)"/>
          <p:cNvPicPr>
            <a:picLocks noChangeAspect="1" noChangeArrowheads="1"/>
          </p:cNvPicPr>
          <p:nvPr/>
        </p:nvPicPr>
        <p:blipFill>
          <a:blip r:embed="rId3"/>
          <a:srcRect l="1093" t="2875" r="1243" b="2926"/>
          <a:stretch/>
        </p:blipFill>
        <p:spPr bwMode="auto">
          <a:xfrm>
            <a:off x="0" y="1"/>
            <a:ext cx="12192000" cy="948743"/>
          </a:xfrm>
          <a:prstGeom prst="rect">
            <a:avLst/>
          </a:prstGeom>
          <a:noFill/>
        </p:spPr>
      </p:pic>
      <p:sp>
        <p:nvSpPr>
          <p:cNvPr id="41" name="Textfeld 40"/>
          <p:cNvSpPr txBox="1"/>
          <p:nvPr/>
        </p:nvSpPr>
        <p:spPr bwMode="auto">
          <a:xfrm>
            <a:off x="256215" y="223710"/>
            <a:ext cx="11381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4000" b="1">
                <a:solidFill>
                  <a:schemeClr val="bg1"/>
                </a:solidFill>
                <a:latin typeface="Arial"/>
                <a:cs typeface="Arial"/>
              </a:rPr>
              <a:t>Rohstoffbörse</a:t>
            </a:r>
            <a:r>
              <a:rPr lang="de-DE" sz="4000" b="1">
                <a:solidFill>
                  <a:schemeClr val="bg1"/>
                </a:solidFill>
              </a:rPr>
              <a:t> mit digitalen Produktinformationen</a:t>
            </a:r>
            <a:endParaRPr lang="de-DE" sz="4000" b="1"/>
          </a:p>
        </p:txBody>
      </p:sp>
      <p:pic>
        <p:nvPicPr>
          <p:cNvPr id="42" name="Picture 2" descr="D:\stwagner\Dropbox\Bauen mit RFID-Technik\70 Öffentlichkeitsarbeit\20130710-12 - Assistententreffen\Bilder\Apps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2169064"/>
            <a:ext cx="3454718" cy="342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rafik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54166" y="1597307"/>
            <a:ext cx="4899215" cy="275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rcRect l="9410" r="10283"/>
          <a:stretch/>
        </p:blipFill>
        <p:spPr bwMode="auto">
          <a:xfrm>
            <a:off x="6836873" y="1283430"/>
            <a:ext cx="4341347" cy="3768715"/>
          </a:xfrm>
          <a:prstGeom prst="rect">
            <a:avLst/>
          </a:prstGeom>
        </p:spPr>
      </p:pic>
      <p:sp>
        <p:nvSpPr>
          <p:cNvPr id="4" name="Pfeil nach rechts 3"/>
          <p:cNvSpPr/>
          <p:nvPr/>
        </p:nvSpPr>
        <p:spPr bwMode="auto">
          <a:xfrm>
            <a:off x="5303622" y="3629179"/>
            <a:ext cx="1145894" cy="4684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6" name="Textfeld 45"/>
          <p:cNvSpPr txBox="1"/>
          <p:nvPr/>
        </p:nvSpPr>
        <p:spPr bwMode="auto">
          <a:xfrm>
            <a:off x="7896200" y="4775146"/>
            <a:ext cx="2666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dirty="0"/>
              <a:t>Quelle: </a:t>
            </a:r>
            <a:r>
              <a:rPr lang="de-DE" sz="1200" dirty="0" err="1"/>
              <a:t>Madaster</a:t>
            </a:r>
            <a:r>
              <a:rPr lang="de-DE" sz="1200" dirty="0"/>
              <a:t>, Patrick Bergmann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0667ABE9-76A3-8D16-6EB1-B1A88B6FF4E8}"/>
              </a:ext>
            </a:extLst>
          </p:cNvPr>
          <p:cNvSpPr/>
          <p:nvPr/>
        </p:nvSpPr>
        <p:spPr>
          <a:xfrm>
            <a:off x="0" y="6257925"/>
            <a:ext cx="12192000" cy="61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BB3F8C06-A653-54E5-B372-75157365347B}"/>
              </a:ext>
            </a:extLst>
          </p:cNvPr>
          <p:cNvSpPr txBox="1">
            <a:spLocks/>
          </p:cNvSpPr>
          <p:nvPr/>
        </p:nvSpPr>
        <p:spPr bwMode="auto">
          <a:xfrm>
            <a:off x="10467036" y="1471002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Dach</a:t>
            </a:r>
          </a:p>
        </p:txBody>
      </p:sp>
      <p:sp>
        <p:nvSpPr>
          <p:cNvPr id="36" name="Textplatzhalter 4">
            <a:extLst>
              <a:ext uri="{FF2B5EF4-FFF2-40B4-BE49-F238E27FC236}">
                <a16:creationId xmlns:a16="http://schemas.microsoft.com/office/drawing/2014/main" id="{5246CE9D-B825-CFCC-2C43-043CE01A2A51}"/>
              </a:ext>
            </a:extLst>
          </p:cNvPr>
          <p:cNvSpPr txBox="1">
            <a:spLocks/>
          </p:cNvSpPr>
          <p:nvPr/>
        </p:nvSpPr>
        <p:spPr bwMode="auto">
          <a:xfrm>
            <a:off x="9792169" y="4172879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Fenster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36D9E78-2684-BD33-12B8-EC4DDB234A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A903791-53C1-79D7-631A-E3E1FBF759B0}"/>
              </a:ext>
            </a:extLst>
          </p:cNvPr>
          <p:cNvSpPr txBox="1"/>
          <p:nvPr/>
        </p:nvSpPr>
        <p:spPr>
          <a:xfrm>
            <a:off x="847299" y="427710"/>
            <a:ext cx="246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Jahreskonferenz 2022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4AF13CF-E359-FA7D-3910-E63CBD51B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0" y="784152"/>
            <a:ext cx="2079980" cy="707193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0292AE4-E32A-9210-E118-12B4816474EF}"/>
              </a:ext>
            </a:extLst>
          </p:cNvPr>
          <p:cNvSpPr txBox="1"/>
          <p:nvPr/>
        </p:nvSpPr>
        <p:spPr bwMode="auto">
          <a:xfrm>
            <a:off x="8639287" y="-47625"/>
            <a:ext cx="3876563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10001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10001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10001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10001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endParaRPr dirty="0"/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110111</a:t>
            </a:r>
            <a:endParaRPr lang="de-DE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000111</a:t>
            </a:r>
            <a:r>
              <a:rPr lang="de-DE" b="1" dirty="0">
                <a:solidFill>
                  <a:schemeClr val="bg1"/>
                </a:solidFill>
              </a:rPr>
              <a:t>0110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11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de-DE" b="1" dirty="0">
                <a:solidFill>
                  <a:schemeClr val="bg1"/>
                </a:solidFill>
              </a:rPr>
              <a:t>0011</a:t>
            </a: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0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A2A242C-9D65-4A6F-8DFE-BF556821A2EC}"/>
              </a:ext>
            </a:extLst>
          </p:cNvPr>
          <p:cNvSpPr txBox="1"/>
          <p:nvPr/>
        </p:nvSpPr>
        <p:spPr bwMode="auto">
          <a:xfrm>
            <a:off x="450570" y="2638985"/>
            <a:ext cx="7182682" cy="252000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9A6A974-B77A-4ECD-8AE6-4D09950003D9}"/>
              </a:ext>
            </a:extLst>
          </p:cNvPr>
          <p:cNvSpPr txBox="1"/>
          <p:nvPr/>
        </p:nvSpPr>
        <p:spPr bwMode="auto">
          <a:xfrm>
            <a:off x="750260" y="3992118"/>
            <a:ext cx="5813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2800" b="1"/>
              <a:t>Vielen Dank für Ihre Aufmerksamkeit.</a:t>
            </a:r>
            <a:endParaRPr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1E76DEC-B317-45A8-B981-B218AB455033}"/>
              </a:ext>
            </a:extLst>
          </p:cNvPr>
          <p:cNvSpPr txBox="1"/>
          <p:nvPr/>
        </p:nvSpPr>
        <p:spPr bwMode="auto">
          <a:xfrm>
            <a:off x="450571" y="5203377"/>
            <a:ext cx="7182681" cy="11520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9142403-A35D-4BE0-9E4C-B8E91A6B6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60" y="5383447"/>
            <a:ext cx="6790227" cy="8156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ＭＳ Ｐゴシック"/>
                <a:cs typeface="ＭＳ Ｐゴシック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  <a:ea typeface="ＭＳ Ｐゴシック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Prof. Dr.-Ing.-habil. 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Anica Meins-Becker</a:t>
            </a:r>
            <a:br>
              <a:rPr lang="de-DE" sz="11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</a:b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Professur für die digitale Transformation in der Bau- und Immobilienwirtschaft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Institut für das Management digitaler Prozesse in der Bau- und Immobilienwirtschaft // BIM-Institut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t: 0202 439 4109 | mail: a.meins-becker@uni-wuppertal.de | www.biminstitut.de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0EFF4FB-C963-41FB-825E-9E50A86CC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8477" y="1700808"/>
            <a:ext cx="1407265" cy="18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42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A23C5FE2-5ECC-B760-3762-948DF062A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/>
          <a:stretch/>
        </p:blipFill>
        <p:spPr bwMode="auto">
          <a:xfrm>
            <a:off x="476250" y="928528"/>
            <a:ext cx="11251428" cy="51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6D5CC68-456E-AA82-57CD-5AEE1D03DA2A}"/>
              </a:ext>
            </a:extLst>
          </p:cNvPr>
          <p:cNvSpPr txBox="1"/>
          <p:nvPr/>
        </p:nvSpPr>
        <p:spPr>
          <a:xfrm>
            <a:off x="400050" y="6063099"/>
            <a:ext cx="33634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Mirker</a:t>
            </a:r>
            <a:r>
              <a:rPr lang="de-DE" sz="1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Bahnhof, Wuppertal (</a:t>
            </a:r>
            <a:r>
              <a:rPr lang="de-DE" sz="10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Utopiastadt</a:t>
            </a:r>
            <a:r>
              <a:rPr lang="de-DE" sz="1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© Sven Pacher)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21340F-7750-A936-35DC-DF6C41427B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6"/>
          <a:stretch/>
        </p:blipFill>
        <p:spPr>
          <a:xfrm>
            <a:off x="7790873" y="1489633"/>
            <a:ext cx="555753" cy="576481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7CC46F39-B7F7-F78D-324F-0D461688E702}"/>
              </a:ext>
            </a:extLst>
          </p:cNvPr>
          <p:cNvCxnSpPr>
            <a:cxnSpLocks/>
          </p:cNvCxnSpPr>
          <p:nvPr/>
        </p:nvCxnSpPr>
        <p:spPr>
          <a:xfrm flipV="1">
            <a:off x="6098726" y="1777873"/>
            <a:ext cx="1580386" cy="6974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46DC1475-91E3-DCC8-4A11-32EF9FC485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6"/>
          <a:stretch/>
        </p:blipFill>
        <p:spPr>
          <a:xfrm>
            <a:off x="6967913" y="3554849"/>
            <a:ext cx="555753" cy="5764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CBE51E9-93EA-CACD-A5E5-4A5211F7D8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6"/>
          <a:stretch/>
        </p:blipFill>
        <p:spPr>
          <a:xfrm>
            <a:off x="2044888" y="1273152"/>
            <a:ext cx="555753" cy="5764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4C4D396-0FA8-F2AB-5953-826968E70F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6"/>
          <a:stretch/>
        </p:blipFill>
        <p:spPr>
          <a:xfrm>
            <a:off x="3516053" y="2894611"/>
            <a:ext cx="555753" cy="5764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6D87BE1-BA4C-AFD3-6245-08FAC85C4A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6"/>
          <a:stretch/>
        </p:blipFill>
        <p:spPr>
          <a:xfrm>
            <a:off x="5820849" y="1134329"/>
            <a:ext cx="555753" cy="576481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AE2933C-E3A7-7B72-B550-97C7F0637AEA}"/>
              </a:ext>
            </a:extLst>
          </p:cNvPr>
          <p:cNvCxnSpPr/>
          <p:nvPr/>
        </p:nvCxnSpPr>
        <p:spPr>
          <a:xfrm>
            <a:off x="2600641" y="1777873"/>
            <a:ext cx="606295" cy="2882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ABD73A5-C296-6130-27E8-4D94759C980F}"/>
              </a:ext>
            </a:extLst>
          </p:cNvPr>
          <p:cNvSpPr txBox="1">
            <a:spLocks/>
          </p:cNvSpPr>
          <p:nvPr/>
        </p:nvSpPr>
        <p:spPr bwMode="auto">
          <a:xfrm>
            <a:off x="1851781" y="1026089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Tragwerk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2B583CB-E059-F58F-E18D-4C9A2561CC5F}"/>
              </a:ext>
            </a:extLst>
          </p:cNvPr>
          <p:cNvSpPr txBox="1">
            <a:spLocks/>
          </p:cNvSpPr>
          <p:nvPr/>
        </p:nvSpPr>
        <p:spPr bwMode="auto">
          <a:xfrm>
            <a:off x="5685486" y="908760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Dach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27989BC-49AA-CECB-443E-FC58D4E91618}"/>
              </a:ext>
            </a:extLst>
          </p:cNvPr>
          <p:cNvSpPr txBox="1">
            <a:spLocks/>
          </p:cNvSpPr>
          <p:nvPr/>
        </p:nvSpPr>
        <p:spPr bwMode="auto">
          <a:xfrm>
            <a:off x="3370911" y="2686401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Fassade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F6D129B-E18A-F4FA-E6CA-283E6E830542}"/>
              </a:ext>
            </a:extLst>
          </p:cNvPr>
          <p:cNvCxnSpPr>
            <a:cxnSpLocks/>
          </p:cNvCxnSpPr>
          <p:nvPr/>
        </p:nvCxnSpPr>
        <p:spPr>
          <a:xfrm flipH="1">
            <a:off x="5134833" y="1471138"/>
            <a:ext cx="550653" cy="3067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92C6790-507B-F295-2A44-7DFAD3C8952B}"/>
              </a:ext>
            </a:extLst>
          </p:cNvPr>
          <p:cNvCxnSpPr>
            <a:cxnSpLocks/>
          </p:cNvCxnSpPr>
          <p:nvPr/>
        </p:nvCxnSpPr>
        <p:spPr>
          <a:xfrm>
            <a:off x="4071806" y="3356729"/>
            <a:ext cx="769620" cy="4076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2384B11B-F1F9-22BA-0E7E-3CCC1468AD2A}"/>
              </a:ext>
            </a:extLst>
          </p:cNvPr>
          <p:cNvSpPr txBox="1">
            <a:spLocks/>
          </p:cNvSpPr>
          <p:nvPr/>
        </p:nvSpPr>
        <p:spPr bwMode="auto">
          <a:xfrm>
            <a:off x="6807134" y="3307786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Tür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1AE667F-B7B6-3FE7-3126-77E2FBDABDDB}"/>
              </a:ext>
            </a:extLst>
          </p:cNvPr>
          <p:cNvCxnSpPr/>
          <p:nvPr/>
        </p:nvCxnSpPr>
        <p:spPr>
          <a:xfrm flipH="1">
            <a:off x="5485316" y="3843089"/>
            <a:ext cx="1403603" cy="412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491B6A5-94E4-A0E0-E17B-8B2E7F407FFF}"/>
              </a:ext>
            </a:extLst>
          </p:cNvPr>
          <p:cNvSpPr txBox="1">
            <a:spLocks/>
          </p:cNvSpPr>
          <p:nvPr/>
        </p:nvSpPr>
        <p:spPr bwMode="auto">
          <a:xfrm>
            <a:off x="7637376" y="1291138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Fenster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8997694E-5636-FFB6-2A97-6C89B66D8D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86928" y="4255889"/>
            <a:ext cx="765764" cy="165635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9276F542-6C95-4AB6-AB94-236F2F808673}"/>
              </a:ext>
            </a:extLst>
          </p:cNvPr>
          <p:cNvSpPr txBox="1">
            <a:spLocks/>
          </p:cNvSpPr>
          <p:nvPr/>
        </p:nvSpPr>
        <p:spPr bwMode="auto">
          <a:xfrm>
            <a:off x="8977153" y="4195398"/>
            <a:ext cx="19716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Wo finde ich alle relevanten Informationen für den Rückbau?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4CAB007F-F31C-4E9A-83E5-1784C52E6F39}"/>
              </a:ext>
            </a:extLst>
          </p:cNvPr>
          <p:cNvSpPr txBox="1">
            <a:spLocks/>
          </p:cNvSpPr>
          <p:nvPr/>
        </p:nvSpPr>
        <p:spPr bwMode="auto">
          <a:xfrm>
            <a:off x="8549860" y="1174506"/>
            <a:ext cx="2540762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„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Wie viel Material wurde verbaut?“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2B00DF99-F974-447B-8726-B2E84C75B301}"/>
              </a:ext>
            </a:extLst>
          </p:cNvPr>
          <p:cNvSpPr txBox="1">
            <a:spLocks/>
          </p:cNvSpPr>
          <p:nvPr/>
        </p:nvSpPr>
        <p:spPr bwMode="auto">
          <a:xfrm>
            <a:off x="3058697" y="1053103"/>
            <a:ext cx="331790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„Welches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Material wurde verbaut und wie?“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79B9AAD2-B338-4C26-8536-6422E04E696B}"/>
              </a:ext>
            </a:extLst>
          </p:cNvPr>
          <p:cNvSpPr txBox="1">
            <a:spLocks/>
          </p:cNvSpPr>
          <p:nvPr/>
        </p:nvSpPr>
        <p:spPr bwMode="auto">
          <a:xfrm>
            <a:off x="1091123" y="2277898"/>
            <a:ext cx="181266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„Sind Gefahrenstoffe im Gebäude verbaut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</a:rPr>
              <a:t>?“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7FF00FEB-2789-4889-A17F-56F0EA1AE0B6}"/>
              </a:ext>
            </a:extLst>
          </p:cNvPr>
          <p:cNvSpPr txBox="1">
            <a:spLocks/>
          </p:cNvSpPr>
          <p:nvPr/>
        </p:nvSpPr>
        <p:spPr bwMode="auto">
          <a:xfrm>
            <a:off x="5568336" y="3033793"/>
            <a:ext cx="1967490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„Welches Material kann direkt wiederverwendet werden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</a:rPr>
              <a:t>?“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A33A73E8-A924-4B9D-A586-F055ADEA52BC}"/>
              </a:ext>
            </a:extLst>
          </p:cNvPr>
          <p:cNvSpPr txBox="1">
            <a:spLocks/>
          </p:cNvSpPr>
          <p:nvPr/>
        </p:nvSpPr>
        <p:spPr bwMode="auto">
          <a:xfrm>
            <a:off x="1202205" y="3667469"/>
            <a:ext cx="3219867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„Welche Materialien können hochwertig recycelt werden?“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C2AAF414-14EB-4E8C-8E6B-21687C5B5A25}"/>
              </a:ext>
            </a:extLst>
          </p:cNvPr>
          <p:cNvSpPr/>
          <p:nvPr/>
        </p:nvSpPr>
        <p:spPr bwMode="auto">
          <a:xfrm>
            <a:off x="345638" y="581545"/>
            <a:ext cx="11778907" cy="880344"/>
          </a:xfrm>
          <a:prstGeom prst="rect">
            <a:avLst/>
          </a:prstGeom>
        </p:spPr>
        <p:txBody>
          <a:bodyPr lIns="180000" tIns="36000" rIns="36000" bIns="36000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lvl="0" algn="l" defTabSz="457200">
              <a:defRPr/>
            </a:pPr>
            <a:r>
              <a:rPr lang="de-DE" sz="2000" cap="all" dirty="0">
                <a:solidFill>
                  <a:srgbClr val="002060"/>
                </a:solidFill>
                <a:latin typeface="Arial"/>
              </a:rPr>
              <a:t>DIE Herausforderung</a:t>
            </a:r>
            <a:endParaRPr dirty="0"/>
          </a:p>
          <a:p>
            <a:pPr lvl="0" algn="l" defTabSz="457200">
              <a:defRPr/>
            </a:pPr>
            <a:endParaRPr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5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A23C5FE2-5ECC-B760-3762-948DF062A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/>
          <a:stretch/>
        </p:blipFill>
        <p:spPr bwMode="auto">
          <a:xfrm>
            <a:off x="476250" y="928528"/>
            <a:ext cx="11251428" cy="51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6D5CC68-456E-AA82-57CD-5AEE1D03DA2A}"/>
              </a:ext>
            </a:extLst>
          </p:cNvPr>
          <p:cNvSpPr txBox="1"/>
          <p:nvPr/>
        </p:nvSpPr>
        <p:spPr>
          <a:xfrm>
            <a:off x="400050" y="6063099"/>
            <a:ext cx="33634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Mirker</a:t>
            </a:r>
            <a:r>
              <a:rPr lang="de-DE" sz="1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Bahnhof, Wuppertal (</a:t>
            </a:r>
            <a:r>
              <a:rPr lang="de-DE" sz="1000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Utopiastadt</a:t>
            </a:r>
            <a:r>
              <a:rPr lang="de-DE" sz="1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© Sven Pacher)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21340F-7750-A936-35DC-DF6C41427B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6"/>
          <a:stretch/>
        </p:blipFill>
        <p:spPr>
          <a:xfrm>
            <a:off x="7790873" y="1489633"/>
            <a:ext cx="555753" cy="576481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7CC46F39-B7F7-F78D-324F-0D461688E702}"/>
              </a:ext>
            </a:extLst>
          </p:cNvPr>
          <p:cNvCxnSpPr>
            <a:cxnSpLocks/>
          </p:cNvCxnSpPr>
          <p:nvPr/>
        </p:nvCxnSpPr>
        <p:spPr>
          <a:xfrm flipV="1">
            <a:off x="6098726" y="1777873"/>
            <a:ext cx="1580386" cy="6974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46DC1475-91E3-DCC8-4A11-32EF9FC485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6"/>
          <a:stretch/>
        </p:blipFill>
        <p:spPr>
          <a:xfrm>
            <a:off x="6967913" y="3554849"/>
            <a:ext cx="555753" cy="5764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CBE51E9-93EA-CACD-A5E5-4A5211F7D8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6"/>
          <a:stretch/>
        </p:blipFill>
        <p:spPr>
          <a:xfrm>
            <a:off x="2044888" y="1273152"/>
            <a:ext cx="555753" cy="5764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4C4D396-0FA8-F2AB-5953-826968E70F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6"/>
          <a:stretch/>
        </p:blipFill>
        <p:spPr>
          <a:xfrm>
            <a:off x="3516053" y="2894611"/>
            <a:ext cx="555753" cy="5764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6D87BE1-BA4C-AFD3-6245-08FAC85C4A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6"/>
          <a:stretch/>
        </p:blipFill>
        <p:spPr>
          <a:xfrm>
            <a:off x="5820849" y="1134329"/>
            <a:ext cx="555753" cy="576481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AE2933C-E3A7-7B72-B550-97C7F0637AEA}"/>
              </a:ext>
            </a:extLst>
          </p:cNvPr>
          <p:cNvCxnSpPr/>
          <p:nvPr/>
        </p:nvCxnSpPr>
        <p:spPr>
          <a:xfrm>
            <a:off x="2600641" y="1777873"/>
            <a:ext cx="606295" cy="2882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ABD73A5-C296-6130-27E8-4D94759C980F}"/>
              </a:ext>
            </a:extLst>
          </p:cNvPr>
          <p:cNvSpPr txBox="1">
            <a:spLocks/>
          </p:cNvSpPr>
          <p:nvPr/>
        </p:nvSpPr>
        <p:spPr bwMode="auto">
          <a:xfrm>
            <a:off x="1851781" y="1026089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Tragwerk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2B583CB-E059-F58F-E18D-4C9A2561CC5F}"/>
              </a:ext>
            </a:extLst>
          </p:cNvPr>
          <p:cNvSpPr txBox="1">
            <a:spLocks/>
          </p:cNvSpPr>
          <p:nvPr/>
        </p:nvSpPr>
        <p:spPr bwMode="auto">
          <a:xfrm>
            <a:off x="5685486" y="901514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Dach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27989BC-49AA-CECB-443E-FC58D4E91618}"/>
              </a:ext>
            </a:extLst>
          </p:cNvPr>
          <p:cNvSpPr txBox="1">
            <a:spLocks/>
          </p:cNvSpPr>
          <p:nvPr/>
        </p:nvSpPr>
        <p:spPr bwMode="auto">
          <a:xfrm>
            <a:off x="3370911" y="2686401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Fassade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F6D129B-E18A-F4FA-E6CA-283E6E830542}"/>
              </a:ext>
            </a:extLst>
          </p:cNvPr>
          <p:cNvCxnSpPr>
            <a:cxnSpLocks/>
          </p:cNvCxnSpPr>
          <p:nvPr/>
        </p:nvCxnSpPr>
        <p:spPr>
          <a:xfrm flipH="1">
            <a:off x="5134833" y="1471138"/>
            <a:ext cx="550653" cy="3067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92C6790-507B-F295-2A44-7DFAD3C8952B}"/>
              </a:ext>
            </a:extLst>
          </p:cNvPr>
          <p:cNvCxnSpPr>
            <a:cxnSpLocks/>
          </p:cNvCxnSpPr>
          <p:nvPr/>
        </p:nvCxnSpPr>
        <p:spPr>
          <a:xfrm>
            <a:off x="4071806" y="3356729"/>
            <a:ext cx="769620" cy="4076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2384B11B-F1F9-22BA-0E7E-3CCC1468AD2A}"/>
              </a:ext>
            </a:extLst>
          </p:cNvPr>
          <p:cNvSpPr txBox="1">
            <a:spLocks/>
          </p:cNvSpPr>
          <p:nvPr/>
        </p:nvSpPr>
        <p:spPr bwMode="auto">
          <a:xfrm>
            <a:off x="6807134" y="3307786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Tür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1AE667F-B7B6-3FE7-3126-77E2FBDABDDB}"/>
              </a:ext>
            </a:extLst>
          </p:cNvPr>
          <p:cNvCxnSpPr/>
          <p:nvPr/>
        </p:nvCxnSpPr>
        <p:spPr>
          <a:xfrm flipH="1">
            <a:off x="5485316" y="3843089"/>
            <a:ext cx="1403603" cy="412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491B6A5-94E4-A0E0-E17B-8B2E7F407FFF}"/>
              </a:ext>
            </a:extLst>
          </p:cNvPr>
          <p:cNvSpPr txBox="1">
            <a:spLocks/>
          </p:cNvSpPr>
          <p:nvPr/>
        </p:nvSpPr>
        <p:spPr bwMode="auto">
          <a:xfrm>
            <a:off x="7637376" y="1291138"/>
            <a:ext cx="23145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Fenster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8997694E-5636-FFB6-2A97-6C89B66D8D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86928" y="4255889"/>
            <a:ext cx="765764" cy="165635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9276F542-6C95-4AB6-AB94-236F2F808673}"/>
              </a:ext>
            </a:extLst>
          </p:cNvPr>
          <p:cNvSpPr txBox="1">
            <a:spLocks/>
          </p:cNvSpPr>
          <p:nvPr/>
        </p:nvSpPr>
        <p:spPr bwMode="auto">
          <a:xfrm>
            <a:off x="8977153" y="4195398"/>
            <a:ext cx="1971675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Wo finde ich alle relevanten Informationen für den Wiedereinbau?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4CAB007F-F31C-4E9A-83E5-1784C52E6F39}"/>
              </a:ext>
            </a:extLst>
          </p:cNvPr>
          <p:cNvSpPr txBox="1">
            <a:spLocks/>
          </p:cNvSpPr>
          <p:nvPr/>
        </p:nvSpPr>
        <p:spPr bwMode="auto">
          <a:xfrm>
            <a:off x="5685486" y="2780869"/>
            <a:ext cx="2540762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de-DE" sz="2400" b="0" i="0" u="none" strike="noStrike" kern="1200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„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Wie viel Material bekommt man woher?“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79B9AAD2-B338-4C26-8536-6422E04E696B}"/>
              </a:ext>
            </a:extLst>
          </p:cNvPr>
          <p:cNvSpPr txBox="1">
            <a:spLocks/>
          </p:cNvSpPr>
          <p:nvPr/>
        </p:nvSpPr>
        <p:spPr bwMode="auto">
          <a:xfrm>
            <a:off x="737938" y="2506401"/>
            <a:ext cx="2227686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/>
              <a:buNone/>
              <a:defRPr b="1" i="0" u="none" strike="noStrike" cap="none" spc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„Woher bekomme ich recyceltes Material zum Wiederaufbau des </a:t>
            </a:r>
            <a:r>
              <a:rPr lang="de-DE" dirty="0" err="1"/>
              <a:t>Mirker</a:t>
            </a:r>
            <a:r>
              <a:rPr lang="de-DE" dirty="0"/>
              <a:t> Bahnhofs?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A33A73E8-A924-4B9D-A586-F055ADEA52BC}"/>
              </a:ext>
            </a:extLst>
          </p:cNvPr>
          <p:cNvSpPr txBox="1">
            <a:spLocks/>
          </p:cNvSpPr>
          <p:nvPr/>
        </p:nvSpPr>
        <p:spPr bwMode="auto">
          <a:xfrm>
            <a:off x="1448763" y="4179062"/>
            <a:ext cx="3219867" cy="360000"/>
          </a:xfrm>
          <a:prstGeom prst="rect">
            <a:avLst/>
          </a:prstGeom>
        </p:spPr>
        <p:txBody>
          <a:bodyPr lIns="180000" tIns="36000" rIns="36000" bIns="36000" anchor="ctr"/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/>
              <a:buNone/>
              <a:defRPr b="1" i="0" u="none" strike="noStrike" cap="none" spc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„Welche Materialien können hochwertig recycelt werden und im </a:t>
            </a:r>
            <a:r>
              <a:rPr lang="de-DE" dirty="0" err="1"/>
              <a:t>Mirker</a:t>
            </a:r>
            <a:r>
              <a:rPr lang="de-DE" dirty="0"/>
              <a:t> Bahnhof eingebaut werden?“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A4A49EFF-6828-4E6A-85EE-346679300F22}"/>
              </a:ext>
            </a:extLst>
          </p:cNvPr>
          <p:cNvSpPr/>
          <p:nvPr/>
        </p:nvSpPr>
        <p:spPr bwMode="auto">
          <a:xfrm>
            <a:off x="345638" y="581545"/>
            <a:ext cx="11778907" cy="880344"/>
          </a:xfrm>
          <a:prstGeom prst="rect">
            <a:avLst/>
          </a:prstGeom>
        </p:spPr>
        <p:txBody>
          <a:bodyPr lIns="180000" tIns="36000" rIns="36000" bIns="36000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lvl="0" algn="l" defTabSz="457200">
              <a:defRPr/>
            </a:pPr>
            <a:r>
              <a:rPr lang="de-DE" sz="2000" cap="all" dirty="0">
                <a:solidFill>
                  <a:srgbClr val="002060"/>
                </a:solidFill>
                <a:latin typeface="Arial"/>
              </a:rPr>
              <a:t>DIE Herausforderung</a:t>
            </a:r>
            <a:endParaRPr dirty="0"/>
          </a:p>
          <a:p>
            <a:pPr lvl="0" algn="l" defTabSz="457200">
              <a:defRPr/>
            </a:pPr>
            <a:endParaRPr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3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Flussdiagramm: Magnetplattenspeicher 19"/>
          <p:cNvSpPr/>
          <p:nvPr/>
        </p:nvSpPr>
        <p:spPr bwMode="auto">
          <a:xfrm>
            <a:off x="209112" y="4299935"/>
            <a:ext cx="4687535" cy="947903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93939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DB zu Daten zu verfügbarem Altmaterial (Menge, Produktinformationen), z.B. </a:t>
            </a:r>
            <a:r>
              <a:rPr lang="de-DE" sz="1200" b="0" i="0" u="none" strike="noStrike" cap="none" spc="0" dirty="0" err="1">
                <a:ln>
                  <a:noFill/>
                </a:ln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Concular</a:t>
            </a:r>
            <a:r>
              <a:rPr lang="de-DE" sz="1200" b="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oder </a:t>
            </a:r>
            <a:r>
              <a:rPr lang="de-DE" sz="1200" b="0" i="0" u="none" strike="noStrike" cap="none" spc="0" dirty="0" err="1">
                <a:ln>
                  <a:noFill/>
                </a:ln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Madaster</a:t>
            </a:r>
            <a:r>
              <a:rPr lang="de-DE" sz="1200" b="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endParaRPr dirty="0"/>
          </a:p>
        </p:txBody>
      </p:sp>
      <p:sp>
        <p:nvSpPr>
          <p:cNvPr id="40" name="Rechteck 39"/>
          <p:cNvSpPr/>
          <p:nvPr/>
        </p:nvSpPr>
        <p:spPr bwMode="auto">
          <a:xfrm>
            <a:off x="613183" y="4323718"/>
            <a:ext cx="40541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latin typeface="Calibri"/>
                <a:ea typeface="+mn-ea"/>
                <a:cs typeface="+mn-cs"/>
              </a:rPr>
              <a:t>Planer / Bauherr / Betreiber</a:t>
            </a:r>
            <a:endParaRPr/>
          </a:p>
        </p:txBody>
      </p:sp>
      <p:sp>
        <p:nvSpPr>
          <p:cNvPr id="46" name="Chevron 45"/>
          <p:cNvSpPr/>
          <p:nvPr/>
        </p:nvSpPr>
        <p:spPr bwMode="auto">
          <a:xfrm>
            <a:off x="2375169" y="2923083"/>
            <a:ext cx="2603436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Nutzung des verfügbaren Materials für die Planung soweit vorhanden</a:t>
            </a:r>
            <a:endParaRPr/>
          </a:p>
        </p:txBody>
      </p:sp>
      <p:sp>
        <p:nvSpPr>
          <p:cNvPr id="48" name="Chevron 47"/>
          <p:cNvSpPr/>
          <p:nvPr/>
        </p:nvSpPr>
        <p:spPr bwMode="auto">
          <a:xfrm>
            <a:off x="4563128" y="2923083"/>
            <a:ext cx="1988458" cy="990794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Planung und </a:t>
            </a:r>
            <a:r>
              <a:rPr lang="de-DE" sz="1200" b="0" i="0" u="none" strike="noStrike" cap="none" spc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Konstruk-tion</a:t>
            </a:r>
            <a:r>
              <a:rPr lang="de-DE" sz="1200" b="0" i="0" u="none" strike="noStrike" cap="none" spc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  der Gebäude mit BIM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3" name="Chevron 52"/>
          <p:cNvSpPr/>
          <p:nvPr/>
        </p:nvSpPr>
        <p:spPr bwMode="auto">
          <a:xfrm>
            <a:off x="34281" y="2923083"/>
            <a:ext cx="2756365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Anlegen  der Produktinformationen und der Mengen aus Bestandsprojekten</a:t>
            </a:r>
            <a:endParaRPr dirty="0"/>
          </a:p>
        </p:txBody>
      </p:sp>
      <p:sp>
        <p:nvSpPr>
          <p:cNvPr id="69" name="Chevron 68"/>
          <p:cNvSpPr/>
          <p:nvPr/>
        </p:nvSpPr>
        <p:spPr bwMode="auto">
          <a:xfrm>
            <a:off x="8393955" y="2923083"/>
            <a:ext cx="2309752" cy="1001477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Verknüpfung der Produktinforma-tionen (Alt- und Neumaterial) mit BIM-Modellen </a:t>
            </a:r>
            <a:endParaRPr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4" name="Chevron 73"/>
          <p:cNvSpPr/>
          <p:nvPr/>
        </p:nvSpPr>
        <p:spPr bwMode="auto">
          <a:xfrm>
            <a:off x="10288230" y="2923084"/>
            <a:ext cx="1737409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Anlegen des Baupro-jektes</a:t>
            </a:r>
          </a:p>
        </p:txBody>
      </p:sp>
      <p:sp>
        <p:nvSpPr>
          <p:cNvPr id="95" name="Rechteck 94"/>
          <p:cNvSpPr/>
          <p:nvPr/>
        </p:nvSpPr>
        <p:spPr bwMode="auto">
          <a:xfrm>
            <a:off x="2695680" y="1998329"/>
            <a:ext cx="3689955" cy="6875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Planung mit Neu- und Altmaterial</a:t>
            </a:r>
            <a:endParaRPr/>
          </a:p>
        </p:txBody>
      </p:sp>
      <p:sp>
        <p:nvSpPr>
          <p:cNvPr id="96" name="Rechteck 95"/>
          <p:cNvSpPr/>
          <p:nvPr/>
        </p:nvSpPr>
        <p:spPr bwMode="auto">
          <a:xfrm>
            <a:off x="6479185" y="2005849"/>
            <a:ext cx="3969065" cy="67772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Bauausführung</a:t>
            </a:r>
            <a:endParaRPr/>
          </a:p>
        </p:txBody>
      </p:sp>
      <p:sp>
        <p:nvSpPr>
          <p:cNvPr id="52" name="Rechteck 51"/>
          <p:cNvSpPr/>
          <p:nvPr/>
        </p:nvSpPr>
        <p:spPr bwMode="auto">
          <a:xfrm>
            <a:off x="156358" y="1999127"/>
            <a:ext cx="2445771" cy="69250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Bauen im Bestand / Altmaterial</a:t>
            </a:r>
            <a:endParaRPr/>
          </a:p>
        </p:txBody>
      </p:sp>
      <p:sp>
        <p:nvSpPr>
          <p:cNvPr id="9" name="Bogen 8"/>
          <p:cNvSpPr/>
          <p:nvPr/>
        </p:nvSpPr>
        <p:spPr bwMode="auto">
          <a:xfrm rot="10800000">
            <a:off x="10864869" y="2251737"/>
            <a:ext cx="1227290" cy="557776"/>
          </a:xfrm>
          <a:prstGeom prst="arc">
            <a:avLst>
              <a:gd name="adj1" fmla="val 7498724"/>
              <a:gd name="adj2" fmla="val 13677755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7" name="Rechteck 96"/>
          <p:cNvSpPr/>
          <p:nvPr/>
        </p:nvSpPr>
        <p:spPr bwMode="auto">
          <a:xfrm>
            <a:off x="10539550" y="1999012"/>
            <a:ext cx="1183859" cy="68750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Betrieb / Rückbau</a:t>
            </a:r>
            <a:endParaRPr/>
          </a:p>
        </p:txBody>
      </p:sp>
      <p:sp>
        <p:nvSpPr>
          <p:cNvPr id="56" name="Bogen 55"/>
          <p:cNvSpPr/>
          <p:nvPr/>
        </p:nvSpPr>
        <p:spPr bwMode="auto">
          <a:xfrm>
            <a:off x="35411" y="2459501"/>
            <a:ext cx="850414" cy="366872"/>
          </a:xfrm>
          <a:prstGeom prst="arc">
            <a:avLst>
              <a:gd name="adj1" fmla="val 5441255"/>
              <a:gd name="adj2" fmla="val 13509043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Gerader Verbinder 10"/>
          <p:cNvCxnSpPr>
            <a:cxnSpLocks/>
          </p:cNvCxnSpPr>
          <p:nvPr/>
        </p:nvCxnSpPr>
        <p:spPr bwMode="auto">
          <a:xfrm flipV="1">
            <a:off x="404161" y="2792653"/>
            <a:ext cx="11319249" cy="3372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hevron 74"/>
          <p:cNvSpPr/>
          <p:nvPr/>
        </p:nvSpPr>
        <p:spPr bwMode="auto">
          <a:xfrm>
            <a:off x="6136109" y="2923083"/>
            <a:ext cx="2673323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Erfassen der Produktinformationen des Baumaterials beim Wareneingang auf der Baustelle (Neumaterial)</a:t>
            </a:r>
            <a:endParaRPr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itel 1"/>
          <p:cNvSpPr/>
          <p:nvPr/>
        </p:nvSpPr>
        <p:spPr bwMode="auto">
          <a:xfrm>
            <a:off x="345638" y="581545"/>
            <a:ext cx="11778907" cy="880344"/>
          </a:xfrm>
          <a:prstGeom prst="rect">
            <a:avLst/>
          </a:prstGeom>
        </p:spPr>
        <p:txBody>
          <a:bodyPr lIns="180000" tIns="36000" rIns="36000" bIns="36000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lvl="0" algn="l" defTabSz="457200">
              <a:defRPr/>
            </a:pPr>
            <a:r>
              <a:rPr lang="de-DE" sz="2000" cap="all" dirty="0">
                <a:solidFill>
                  <a:srgbClr val="002060"/>
                </a:solidFill>
                <a:latin typeface="Arial"/>
              </a:rPr>
              <a:t>DIE VISION</a:t>
            </a:r>
            <a:endParaRPr dirty="0"/>
          </a:p>
          <a:p>
            <a:pPr lvl="0" algn="l" defTabSz="457200">
              <a:defRPr/>
            </a:pPr>
            <a:r>
              <a:rPr lang="de-DE" sz="18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// Nachhaltiges und ressourcenschonendes Bauen</a:t>
            </a:r>
            <a:endParaRPr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1" name="Gerade Verbindung mit Pfeil 20"/>
          <p:cNvCxnSpPr>
            <a:cxnSpLocks/>
          </p:cNvCxnSpPr>
          <p:nvPr/>
        </p:nvCxnSpPr>
        <p:spPr bwMode="auto">
          <a:xfrm>
            <a:off x="74747" y="6666640"/>
            <a:ext cx="438539" cy="10385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 bwMode="auto">
          <a:xfrm>
            <a:off x="513286" y="6540756"/>
            <a:ext cx="285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Datenübertragung</a:t>
            </a:r>
            <a:endParaRPr/>
          </a:p>
        </p:txBody>
      </p:sp>
      <p:sp>
        <p:nvSpPr>
          <p:cNvPr id="26" name="Pfeil nach links und rechts 33"/>
          <p:cNvSpPr/>
          <p:nvPr/>
        </p:nvSpPr>
        <p:spPr bwMode="auto">
          <a:xfrm>
            <a:off x="86623" y="1372091"/>
            <a:ext cx="11636788" cy="484632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Lebenszyklus Gebäude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0" grpId="0"/>
      <p:bldP spid="46" grpId="0" animBg="1"/>
      <p:bldP spid="48" grpId="0" animBg="1"/>
      <p:bldP spid="53" grpId="0" animBg="1"/>
      <p:bldP spid="69" grpId="0" animBg="1"/>
      <p:bldP spid="74" grpId="0" animBg="1"/>
      <p:bldP spid="95" grpId="0" animBg="1"/>
      <p:bldP spid="96" grpId="0" animBg="1"/>
      <p:bldP spid="52" grpId="0" animBg="1"/>
      <p:bldP spid="9" grpId="0" animBg="1"/>
      <p:bldP spid="97" grpId="0" animBg="1"/>
      <p:bldP spid="56" grpId="0" animBg="1"/>
      <p:bldP spid="7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" name="Picture 8" descr="leistungen.jpg (960×360)"/>
          <p:cNvPicPr>
            <a:picLocks noChangeAspect="1" noChangeArrowheads="1"/>
          </p:cNvPicPr>
          <p:nvPr/>
        </p:nvPicPr>
        <p:blipFill>
          <a:blip r:embed="rId2"/>
          <a:srcRect l="1093" t="2875" r="1243" b="2926"/>
          <a:stretch/>
        </p:blipFill>
        <p:spPr bwMode="auto">
          <a:xfrm>
            <a:off x="0" y="1"/>
            <a:ext cx="12192000" cy="948743"/>
          </a:xfrm>
          <a:prstGeom prst="rect">
            <a:avLst/>
          </a:prstGeom>
          <a:noFill/>
        </p:spPr>
      </p:pic>
      <p:sp>
        <p:nvSpPr>
          <p:cNvPr id="42" name="Textfeld 41"/>
          <p:cNvSpPr txBox="1"/>
          <p:nvPr/>
        </p:nvSpPr>
        <p:spPr bwMode="auto">
          <a:xfrm>
            <a:off x="256215" y="223710"/>
            <a:ext cx="6348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4000" b="1">
                <a:solidFill>
                  <a:schemeClr val="bg1"/>
                </a:solidFill>
              </a:rPr>
              <a:t>Rohstoffbörse, z.B. Madaster</a:t>
            </a:r>
            <a:endParaRPr lang="de-DE" sz="4000" b="1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0390" y="948744"/>
            <a:ext cx="8877782" cy="6189105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 bwMode="auto">
          <a:xfrm>
            <a:off x="5528841" y="5528449"/>
            <a:ext cx="2666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/>
              <a:t>Quelle: Madaster, Patrick Bergmann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Flussdiagramm: Magnetplattenspeicher 19"/>
          <p:cNvSpPr/>
          <p:nvPr/>
        </p:nvSpPr>
        <p:spPr bwMode="auto">
          <a:xfrm>
            <a:off x="209112" y="4299935"/>
            <a:ext cx="4687535" cy="947903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DB zu Daten zu verfügbarem Altmaterial (Menge, Produktinformationen), z.B. Madaster </a:t>
            </a:r>
            <a:endParaRPr/>
          </a:p>
        </p:txBody>
      </p:sp>
      <p:sp>
        <p:nvSpPr>
          <p:cNvPr id="40" name="Rechteck 39"/>
          <p:cNvSpPr/>
          <p:nvPr/>
        </p:nvSpPr>
        <p:spPr bwMode="auto">
          <a:xfrm>
            <a:off x="547194" y="4333145"/>
            <a:ext cx="40541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latin typeface="Calibri"/>
                <a:ea typeface="+mn-ea"/>
                <a:cs typeface="+mn-cs"/>
              </a:rPr>
              <a:t>Planer / Bauherr / Betreiber</a:t>
            </a:r>
            <a:endParaRPr/>
          </a:p>
        </p:txBody>
      </p:sp>
      <p:sp>
        <p:nvSpPr>
          <p:cNvPr id="49" name="Flussdiagramm: Magnetplattenspeicher 48"/>
          <p:cNvSpPr/>
          <p:nvPr/>
        </p:nvSpPr>
        <p:spPr bwMode="auto">
          <a:xfrm>
            <a:off x="5031469" y="4324267"/>
            <a:ext cx="1304307" cy="921565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b="0" i="0" u="none" strike="noStrike" cap="none" spc="0">
              <a:ln>
                <a:noFill/>
              </a:ln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Bauwerks-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Informations-modell</a:t>
            </a:r>
            <a:endParaRPr/>
          </a:p>
        </p:txBody>
      </p:sp>
      <p:sp>
        <p:nvSpPr>
          <p:cNvPr id="50" name="Rechteck 49"/>
          <p:cNvSpPr/>
          <p:nvPr/>
        </p:nvSpPr>
        <p:spPr bwMode="auto">
          <a:xfrm>
            <a:off x="5272940" y="4336844"/>
            <a:ext cx="823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latin typeface="Calibri"/>
                <a:ea typeface="+mn-ea"/>
                <a:cs typeface="+mn-cs"/>
              </a:rPr>
              <a:t>Planer </a:t>
            </a:r>
            <a:endParaRPr/>
          </a:p>
        </p:txBody>
      </p:sp>
      <p:cxnSp>
        <p:nvCxnSpPr>
          <p:cNvPr id="88" name="Gerade Verbindung mit Pfeil 87"/>
          <p:cNvCxnSpPr>
            <a:cxnSpLocks/>
          </p:cNvCxnSpPr>
          <p:nvPr/>
        </p:nvCxnSpPr>
        <p:spPr bwMode="auto">
          <a:xfrm>
            <a:off x="4848097" y="4676091"/>
            <a:ext cx="424843" cy="0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hteck 94"/>
          <p:cNvSpPr/>
          <p:nvPr/>
        </p:nvSpPr>
        <p:spPr bwMode="auto">
          <a:xfrm>
            <a:off x="2695680" y="1998329"/>
            <a:ext cx="3689955" cy="68750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Planung mit Neu- und Altmaterial</a:t>
            </a:r>
            <a:endParaRPr/>
          </a:p>
        </p:txBody>
      </p:sp>
      <p:sp>
        <p:nvSpPr>
          <p:cNvPr id="96" name="Rechteck 95"/>
          <p:cNvSpPr/>
          <p:nvPr/>
        </p:nvSpPr>
        <p:spPr bwMode="auto">
          <a:xfrm>
            <a:off x="6479185" y="2005849"/>
            <a:ext cx="3969065" cy="67772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Bauausführung</a:t>
            </a:r>
            <a:endParaRPr/>
          </a:p>
        </p:txBody>
      </p:sp>
      <p:sp>
        <p:nvSpPr>
          <p:cNvPr id="52" name="Rechteck 51"/>
          <p:cNvSpPr/>
          <p:nvPr/>
        </p:nvSpPr>
        <p:spPr bwMode="auto">
          <a:xfrm>
            <a:off x="156358" y="1999127"/>
            <a:ext cx="2445771" cy="69250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Bauen im Bestand / Altmaterial</a:t>
            </a:r>
            <a:endParaRPr/>
          </a:p>
        </p:txBody>
      </p:sp>
      <p:sp>
        <p:nvSpPr>
          <p:cNvPr id="9" name="Bogen 8"/>
          <p:cNvSpPr/>
          <p:nvPr/>
        </p:nvSpPr>
        <p:spPr bwMode="auto">
          <a:xfrm rot="10800000">
            <a:off x="10864869" y="2251737"/>
            <a:ext cx="1227290" cy="557776"/>
          </a:xfrm>
          <a:prstGeom prst="arc">
            <a:avLst>
              <a:gd name="adj1" fmla="val 7498724"/>
              <a:gd name="adj2" fmla="val 13677755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7" name="Rechteck 96"/>
          <p:cNvSpPr/>
          <p:nvPr/>
        </p:nvSpPr>
        <p:spPr bwMode="auto">
          <a:xfrm>
            <a:off x="10539550" y="1989585"/>
            <a:ext cx="1183859" cy="68750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Betrieb / Rückbau</a:t>
            </a:r>
            <a:endParaRPr/>
          </a:p>
        </p:txBody>
      </p:sp>
      <p:sp>
        <p:nvSpPr>
          <p:cNvPr id="56" name="Bogen 55"/>
          <p:cNvSpPr/>
          <p:nvPr/>
        </p:nvSpPr>
        <p:spPr bwMode="auto">
          <a:xfrm>
            <a:off x="35411" y="2459501"/>
            <a:ext cx="850414" cy="366872"/>
          </a:xfrm>
          <a:prstGeom prst="arc">
            <a:avLst>
              <a:gd name="adj1" fmla="val 5441255"/>
              <a:gd name="adj2" fmla="val 13509043"/>
            </a:avLst>
          </a:prstGeom>
          <a:ln w="38100" cmpd="sng">
            <a:solidFill>
              <a:schemeClr val="bg2">
                <a:lumMod val="50000"/>
              </a:schemeClr>
            </a:solidFill>
            <a:prstDash val="sysDash"/>
            <a:headEnd type="non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Gerader Verbinder 10"/>
          <p:cNvCxnSpPr>
            <a:cxnSpLocks/>
          </p:cNvCxnSpPr>
          <p:nvPr/>
        </p:nvCxnSpPr>
        <p:spPr bwMode="auto">
          <a:xfrm flipV="1">
            <a:off x="404161" y="2792653"/>
            <a:ext cx="11319249" cy="3372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ussdiagramm: Magnetplattenspeicher 34"/>
          <p:cNvSpPr/>
          <p:nvPr/>
        </p:nvSpPr>
        <p:spPr bwMode="auto">
          <a:xfrm>
            <a:off x="5025826" y="5446518"/>
            <a:ext cx="1309951" cy="964141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z.B. Ökobaudat und IBU Daten</a:t>
            </a:r>
            <a:endParaRPr/>
          </a:p>
        </p:txBody>
      </p:sp>
      <p:cxnSp>
        <p:nvCxnSpPr>
          <p:cNvPr id="36" name="Gerade Verbindung mit Pfeil 35"/>
          <p:cNvCxnSpPr>
            <a:cxnSpLocks/>
          </p:cNvCxnSpPr>
          <p:nvPr/>
        </p:nvCxnSpPr>
        <p:spPr bwMode="auto">
          <a:xfrm flipH="1" flipV="1">
            <a:off x="5643140" y="5086822"/>
            <a:ext cx="1" cy="511088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el 1"/>
          <p:cNvSpPr/>
          <p:nvPr/>
        </p:nvSpPr>
        <p:spPr bwMode="auto">
          <a:xfrm>
            <a:off x="345638" y="581545"/>
            <a:ext cx="11778907" cy="880344"/>
          </a:xfrm>
          <a:prstGeom prst="rect">
            <a:avLst/>
          </a:prstGeom>
        </p:spPr>
        <p:txBody>
          <a:bodyPr lIns="180000" tIns="36000" rIns="36000" bIns="36000"/>
          <a:lstStyle>
            <a:lvl1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  <a:latin typeface="Arial"/>
              </a:defRPr>
            </a:lvl9pPr>
          </a:lstStyle>
          <a:p>
            <a:pPr lvl="0" algn="l" defTabSz="457200">
              <a:defRPr/>
            </a:pPr>
            <a:r>
              <a:rPr lang="de-DE" sz="2000" cap="all">
                <a:solidFill>
                  <a:srgbClr val="002060"/>
                </a:solidFill>
                <a:latin typeface="Arial"/>
              </a:rPr>
              <a:t>DIE VISION</a:t>
            </a:r>
            <a:endParaRPr/>
          </a:p>
          <a:p>
            <a:pPr lvl="0" algn="l" defTabSz="457200">
              <a:defRPr/>
            </a:pPr>
            <a:r>
              <a:rPr lang="de-DE" sz="1800" cap="all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// Nachhaltiges und ressourcenschonendes Bauen</a:t>
            </a:r>
            <a:endParaRPr lang="de-DE" sz="4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9" name="Gerade Verbindung mit Pfeil 38"/>
          <p:cNvCxnSpPr>
            <a:cxnSpLocks/>
          </p:cNvCxnSpPr>
          <p:nvPr/>
        </p:nvCxnSpPr>
        <p:spPr bwMode="auto">
          <a:xfrm>
            <a:off x="74747" y="6666640"/>
            <a:ext cx="438539" cy="10385"/>
          </a:xfrm>
          <a:prstGeom prst="straightConnector1">
            <a:avLst/>
          </a:prstGeom>
          <a:ln w="762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 bwMode="auto">
          <a:xfrm>
            <a:off x="513286" y="6540756"/>
            <a:ext cx="285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Datenübertragung</a:t>
            </a:r>
            <a:endParaRPr/>
          </a:p>
        </p:txBody>
      </p:sp>
      <p:sp>
        <p:nvSpPr>
          <p:cNvPr id="58" name="Chevron 45"/>
          <p:cNvSpPr/>
          <p:nvPr/>
        </p:nvSpPr>
        <p:spPr bwMode="auto">
          <a:xfrm>
            <a:off x="2375169" y="2923083"/>
            <a:ext cx="2603436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Nutzung des verfügbaren Materials für die Planung soweit vorhanden</a:t>
            </a:r>
            <a:endParaRPr/>
          </a:p>
        </p:txBody>
      </p:sp>
      <p:sp>
        <p:nvSpPr>
          <p:cNvPr id="59" name="Chevron 47"/>
          <p:cNvSpPr/>
          <p:nvPr/>
        </p:nvSpPr>
        <p:spPr bwMode="auto">
          <a:xfrm>
            <a:off x="4563128" y="2923083"/>
            <a:ext cx="1988458" cy="990794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prstClr val="black"/>
                </a:solidFill>
                <a:latin typeface="Calibri"/>
              </a:rPr>
              <a:t>Planung der Gebäude mit BIM gemäß BIM-Awf (DGNB, etc.)</a:t>
            </a:r>
            <a:endParaRPr/>
          </a:p>
        </p:txBody>
      </p:sp>
      <p:sp>
        <p:nvSpPr>
          <p:cNvPr id="60" name="Chevron 52"/>
          <p:cNvSpPr/>
          <p:nvPr/>
        </p:nvSpPr>
        <p:spPr bwMode="auto">
          <a:xfrm>
            <a:off x="34281" y="2923083"/>
            <a:ext cx="2756365" cy="988083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 dirty="0">
                <a:solidFill>
                  <a:prstClr val="black"/>
                </a:solidFill>
                <a:latin typeface="Calibri"/>
              </a:rPr>
              <a:t>Anlegen  der Produktinformationen und der Mengen aus Bestandsprojekten</a:t>
            </a:r>
            <a:endParaRPr dirty="0"/>
          </a:p>
        </p:txBody>
      </p:sp>
      <p:sp>
        <p:nvSpPr>
          <p:cNvPr id="61" name="Chevron 68"/>
          <p:cNvSpPr/>
          <p:nvPr/>
        </p:nvSpPr>
        <p:spPr bwMode="auto">
          <a:xfrm>
            <a:off x="8393955" y="2923083"/>
            <a:ext cx="2309752" cy="1001477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Verknüpfung der Produktinforma-tionen (Alt- und Neumaterial) mit BIM-Modellen </a:t>
            </a:r>
            <a:endParaRPr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4" name="Chevron 73"/>
          <p:cNvSpPr/>
          <p:nvPr/>
        </p:nvSpPr>
        <p:spPr bwMode="auto">
          <a:xfrm>
            <a:off x="10288230" y="2923084"/>
            <a:ext cx="1737409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Anlegen des Baupro-jektes</a:t>
            </a:r>
          </a:p>
        </p:txBody>
      </p:sp>
      <p:sp>
        <p:nvSpPr>
          <p:cNvPr id="65" name="Chevron 74"/>
          <p:cNvSpPr/>
          <p:nvPr/>
        </p:nvSpPr>
        <p:spPr bwMode="auto">
          <a:xfrm>
            <a:off x="6136109" y="2923083"/>
            <a:ext cx="2673323" cy="999246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Erfassen der Produktinformationen des Baumaterials beim Wareneingang auf der Baustelle (Neumaterial)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Pfeil nach links und rechts 33"/>
          <p:cNvSpPr/>
          <p:nvPr/>
        </p:nvSpPr>
        <p:spPr bwMode="auto">
          <a:xfrm>
            <a:off x="86623" y="1372091"/>
            <a:ext cx="11636788" cy="484632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Lebenszyklus Gebäude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" name="Picture 8" descr="leistungen.jpg (960×360)"/>
          <p:cNvPicPr>
            <a:picLocks noChangeAspect="1" noChangeArrowheads="1"/>
          </p:cNvPicPr>
          <p:nvPr/>
        </p:nvPicPr>
        <p:blipFill>
          <a:blip r:embed="rId2"/>
          <a:srcRect l="1093" t="2875" r="1243" b="2926"/>
          <a:stretch/>
        </p:blipFill>
        <p:spPr bwMode="auto">
          <a:xfrm>
            <a:off x="0" y="1"/>
            <a:ext cx="12192000" cy="948743"/>
          </a:xfrm>
          <a:prstGeom prst="rect">
            <a:avLst/>
          </a:prstGeom>
          <a:noFill/>
        </p:spPr>
      </p:pic>
      <p:sp>
        <p:nvSpPr>
          <p:cNvPr id="42" name="Textfeld 41"/>
          <p:cNvSpPr txBox="1"/>
          <p:nvPr/>
        </p:nvSpPr>
        <p:spPr bwMode="auto">
          <a:xfrm>
            <a:off x="256215" y="223710"/>
            <a:ext cx="9219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4000" b="1" dirty="0">
                <a:solidFill>
                  <a:schemeClr val="bg1"/>
                </a:solidFill>
              </a:rPr>
              <a:t>Definition der Informationsanforderungen</a:t>
            </a:r>
            <a:endParaRPr lang="de-DE" sz="4000" b="1" dirty="0"/>
          </a:p>
        </p:txBody>
      </p:sp>
      <p:sp>
        <p:nvSpPr>
          <p:cNvPr id="4" name="Textfeld 3"/>
          <p:cNvSpPr txBox="1"/>
          <p:nvPr/>
        </p:nvSpPr>
        <p:spPr bwMode="auto">
          <a:xfrm>
            <a:off x="286781" y="1301462"/>
            <a:ext cx="59763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§"/>
              <a:defRPr/>
            </a:pPr>
            <a:r>
              <a:rPr lang="de-DE" sz="2400" dirty="0"/>
              <a:t>Erstellung des DGNB-Zertifikates</a:t>
            </a:r>
          </a:p>
          <a:p>
            <a:pPr marL="800100" lvl="1" indent="-342900">
              <a:buFont typeface="Wingdings"/>
              <a:buChar char="§"/>
              <a:defRPr/>
            </a:pPr>
            <a:r>
              <a:rPr lang="de-DE" dirty="0"/>
              <a:t>Nachweis zum Ausschluss illegalem Rohstoffabbaus</a:t>
            </a:r>
          </a:p>
          <a:p>
            <a:pPr marL="800100" lvl="1" indent="-342900">
              <a:buFont typeface="Wingdings"/>
              <a:buChar char="§"/>
              <a:defRPr/>
            </a:pPr>
            <a:r>
              <a:rPr lang="de-DE" dirty="0"/>
              <a:t>Nachweis über Kreislaufwirtschaft/Wiederverwendung</a:t>
            </a:r>
          </a:p>
          <a:p>
            <a:pPr marL="800100" lvl="1" indent="-342900">
              <a:buFont typeface="Wingdings"/>
              <a:buChar char="§"/>
              <a:defRPr/>
            </a:pPr>
            <a:r>
              <a:rPr lang="de-DE" dirty="0"/>
              <a:t>…</a:t>
            </a:r>
          </a:p>
          <a:p>
            <a:pPr marL="342900" indent="-342900">
              <a:buFont typeface="Wingdings"/>
              <a:buChar char="§"/>
              <a:defRPr/>
            </a:pPr>
            <a:r>
              <a:rPr lang="de-DE" sz="2400" dirty="0"/>
              <a:t>Erstellung des BNB-Zertifikates</a:t>
            </a:r>
            <a:endParaRPr lang="de-DE" dirty="0"/>
          </a:p>
          <a:p>
            <a:pPr marL="342900" indent="-342900">
              <a:buFont typeface="Wingdings"/>
              <a:buChar char="§"/>
              <a:defRPr/>
            </a:pPr>
            <a:r>
              <a:rPr lang="de-DE" sz="2400" dirty="0"/>
              <a:t>Erstellung des LEED-Zertifikates</a:t>
            </a:r>
            <a:endParaRPr dirty="0"/>
          </a:p>
          <a:p>
            <a:pPr marL="342900" indent="-342900">
              <a:buFont typeface="Wingdings"/>
              <a:buChar char="§"/>
              <a:defRPr/>
            </a:pPr>
            <a:r>
              <a:rPr lang="de-DE" sz="2400" dirty="0"/>
              <a:t>Erstellung des Urban Mining Indexes</a:t>
            </a:r>
            <a:endParaRPr dirty="0"/>
          </a:p>
          <a:p>
            <a:pPr marL="342900" indent="-342900">
              <a:buFont typeface="Wingdings"/>
              <a:buChar char="§"/>
              <a:defRPr/>
            </a:pPr>
            <a:r>
              <a:rPr lang="de-DE" sz="2400" dirty="0"/>
              <a:t>Erstellung der Ökobilanz</a:t>
            </a:r>
            <a:endParaRPr dirty="0"/>
          </a:p>
          <a:p>
            <a:pPr marL="342900" indent="-342900">
              <a:buFont typeface="Wingdings"/>
              <a:buChar char="§"/>
              <a:defRPr/>
            </a:pPr>
            <a:r>
              <a:rPr lang="de-DE" sz="2400" dirty="0"/>
              <a:t>Einhaltung des Lieferkettensorgfaltspflichtengesetzes</a:t>
            </a:r>
          </a:p>
          <a:p>
            <a:pPr marL="342900" indent="-342900">
              <a:buFont typeface="Wingdings"/>
              <a:buChar char="§"/>
              <a:defRPr/>
            </a:pPr>
            <a:r>
              <a:rPr lang="de-DE" sz="2400" dirty="0"/>
              <a:t>Erstellung Gebäuderessourcenpass</a:t>
            </a:r>
            <a:endParaRPr dirty="0"/>
          </a:p>
          <a:p>
            <a:pPr marL="342900" indent="-342900">
              <a:buFont typeface="Wingdings"/>
              <a:buChar char="§"/>
              <a:defRPr/>
            </a:pPr>
            <a:r>
              <a:rPr lang="de-DE" sz="2400" dirty="0"/>
              <a:t>Einhaltung des Gebäudeenergiegesetzes</a:t>
            </a:r>
            <a:endParaRPr dirty="0"/>
          </a:p>
          <a:p>
            <a:pPr marL="342900" indent="-342900">
              <a:buFont typeface="Wingdings"/>
              <a:buChar char="§"/>
              <a:defRPr/>
            </a:pPr>
            <a:r>
              <a:rPr lang="de-DE" sz="2400" dirty="0"/>
              <a:t>…</a:t>
            </a:r>
            <a:endParaRPr dirty="0"/>
          </a:p>
          <a:p>
            <a:pPr marL="342900" indent="-342900">
              <a:buFont typeface="Wingdings"/>
              <a:buChar char="§"/>
              <a:defRPr/>
            </a:pPr>
            <a:endParaRPr lang="de-DE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69519" y="1063888"/>
            <a:ext cx="4851016" cy="20979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70993" y="5246854"/>
            <a:ext cx="4849542" cy="130748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69519" y="3215961"/>
            <a:ext cx="4851017" cy="1999497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 bwMode="auto">
          <a:xfrm rot="20041679">
            <a:off x="6586264" y="2378621"/>
            <a:ext cx="4032448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de-DE" dirty="0"/>
              <a:t>Definition der BIM-</a:t>
            </a:r>
            <a:r>
              <a:rPr lang="de-DE" dirty="0" err="1"/>
              <a:t>Awf</a:t>
            </a:r>
            <a:r>
              <a:rPr lang="de-DE" dirty="0"/>
              <a:t> inklusive LOIN, z.B. gemäß VDI/DIN 2552 - EE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xfrm>
          <a:off x="0" y="0"/>
          <a:ext cx="1" cy="1"/>
        </a:xfrm>
        <a:prstGeom prst="rect">
          <a:avLst/>
        </a:pr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</a:spDef>
    <a:lnDef>
      <a:spPr bwMode="auto">
        <a:xfrm>
          <a:off x="0" y="0"/>
          <a:ext cx="1" cy="1"/>
        </a:xfrm>
        <a:prstGeom prst="rect">
          <a:avLst/>
        </a:pr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3.xml><?xml version="1.0" encoding="utf-8"?>
<a:theme xmlns:a="http://schemas.openxmlformats.org/drawingml/2006/main" name="12_Inhal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Inhal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74581DDBF46F4E9DF31C225BFBC6D5" ma:contentTypeVersion="16" ma:contentTypeDescription="Ein neues Dokument erstellen." ma:contentTypeScope="" ma:versionID="2b0bb6d9e047993073200d441efe77cf">
  <xsd:schema xmlns:xsd="http://www.w3.org/2001/XMLSchema" xmlns:xs="http://www.w3.org/2001/XMLSchema" xmlns:p="http://schemas.microsoft.com/office/2006/metadata/properties" xmlns:ns2="8c9f844c-f3c5-46b6-9dd8-82ec398c132d" xmlns:ns3="51373a3a-5534-44cd-b3ce-70ba5f7e6bbf" targetNamespace="http://schemas.microsoft.com/office/2006/metadata/properties" ma:root="true" ma:fieldsID="2706b9d4918fb25d86c9799d2f5aa311" ns2:_="" ns3:_="">
    <xsd:import namespace="8c9f844c-f3c5-46b6-9dd8-82ec398c132d"/>
    <xsd:import namespace="51373a3a-5534-44cd-b3ce-70ba5f7e6b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f844c-f3c5-46b6-9dd8-82ec398c13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1389e4f4-2936-4b5e-b2ad-d68e6cfe5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73a3a-5534-44cd-b3ce-70ba5f7e6bb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f29185-2797-4c8d-a7e1-4059bdc68081}" ma:internalName="TaxCatchAll" ma:showField="CatchAllData" ma:web="51373a3a-5534-44cd-b3ce-70ba5f7e6b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817768-0595-4840-88CE-309D87CB8618}"/>
</file>

<file path=customXml/itemProps2.xml><?xml version="1.0" encoding="utf-8"?>
<ds:datastoreItem xmlns:ds="http://schemas.openxmlformats.org/officeDocument/2006/customXml" ds:itemID="{31AD92BE-9E62-4171-9C33-F01FE03B31F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1533</Words>
  <Application>Microsoft Office PowerPoint</Application>
  <DocSecurity>0</DocSecurity>
  <PresentationFormat>Breitbild</PresentationFormat>
  <Paragraphs>319</Paragraphs>
  <Slides>21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Wingdings</vt:lpstr>
      <vt:lpstr>3_Standarddesign</vt:lpstr>
      <vt:lpstr>1_Office</vt:lpstr>
      <vt:lpstr>12_Inhalte</vt:lpstr>
      <vt:lpstr>7_Inhalte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Zibell, Michael</dc:creator>
  <cp:keywords/>
  <dc:description/>
  <cp:lastModifiedBy>Irene Hallof</cp:lastModifiedBy>
  <cp:revision>1747</cp:revision>
  <dcterms:created xsi:type="dcterms:W3CDTF">2015-10-19T09:39:21Z</dcterms:created>
  <dcterms:modified xsi:type="dcterms:W3CDTF">2022-09-20T14:11:24Z</dcterms:modified>
  <cp:category/>
  <dc:identifier/>
  <cp:contentStatus/>
  <dc:language/>
  <cp:version/>
</cp:coreProperties>
</file>